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9" r:id="rId22"/>
    <p:sldId id="275" r:id="rId23"/>
    <p:sldId id="276" r:id="rId24"/>
    <p:sldId id="27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15"/>
    <a:srgbClr val="000041"/>
    <a:srgbClr val="800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3" d="100"/>
          <a:sy n="63" d="100"/>
        </p:scale>
        <p:origin x="-191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8"/>
    </p:cViewPr>
  </p:sorterViewPr>
  <p:notesViewPr>
    <p:cSldViewPr snapToGrid="0" snapToObjects="1">
      <p:cViewPr>
        <p:scale>
          <a:sx n="103" d="100"/>
          <a:sy n="103" d="100"/>
        </p:scale>
        <p:origin x="-2240" y="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E5FE32-9931-974E-905E-A69D053B748F}" type="datetimeFigureOut">
              <a:rPr lang="en-US" smtClean="0"/>
              <a:t>3/18/14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0948D-6C46-5D46-9BC8-CCFA43F76C49}" type="slidenum">
              <a:rPr lang="en-US" smtClean="0"/>
              <a:t>‹#›</a:t>
            </a:fld>
            <a:endParaRPr lang="en-US"/>
          </a:p>
        </p:txBody>
      </p:sp>
    </p:spTree>
    <p:extLst>
      <p:ext uri="{BB962C8B-B14F-4D97-AF65-F5344CB8AC3E}">
        <p14:creationId xmlns:p14="http://schemas.microsoft.com/office/powerpoint/2010/main" val="21488875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40948D-6C46-5D46-9BC8-CCFA43F76C49}" type="slidenum">
              <a:rPr lang="en-US" smtClean="0"/>
              <a:t>1</a:t>
            </a:fld>
            <a:endParaRPr lang="en-US"/>
          </a:p>
        </p:txBody>
      </p:sp>
    </p:spTree>
    <p:extLst>
      <p:ext uri="{BB962C8B-B14F-4D97-AF65-F5344CB8AC3E}">
        <p14:creationId xmlns:p14="http://schemas.microsoft.com/office/powerpoint/2010/main" val="34090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When have you experienced hatred, sadness, fear, rage, or jealousy? How did you deal with them? What do you wish you had done differently?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10</a:t>
            </a:fld>
            <a:endParaRPr lang="en-US"/>
          </a:p>
        </p:txBody>
      </p:sp>
    </p:spTree>
    <p:extLst>
      <p:ext uri="{BB962C8B-B14F-4D97-AF65-F5344CB8AC3E}">
        <p14:creationId xmlns:p14="http://schemas.microsoft.com/office/powerpoint/2010/main" val="249225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Negative emotional states such as hatred, worry, fear, rage, and jealousy produce immediate physiological responses: a pounding heart, tense muscles, dryness of the mouth, cold sweat, butterflies in the stomach, and other physical manifestations. Longtime exposure to these symptoms has been associated with cardiac and digestive complications.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11</a:t>
            </a:fld>
            <a:endParaRPr lang="en-US"/>
          </a:p>
        </p:txBody>
      </p:sp>
    </p:spTree>
    <p:extLst>
      <p:ext uri="{BB962C8B-B14F-4D97-AF65-F5344CB8AC3E}">
        <p14:creationId xmlns:p14="http://schemas.microsoft.com/office/powerpoint/2010/main" val="347901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contrast, positive emotional states such as compassion, kindness, humility, gentleness, and patience are associated with a sense of well-being, a positive outlook, and an optimal relationship with others and with God. Positive psychology, a newly developed and widely accepted branch of psychology, aims at the promotion of positive emotions in order to obtain happiness and to prevent mental illness.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fact, there is evidence that harboring certain negative emotions will adversely affect health and longevity; in contrast, the promotion of a positive outlook can promote health and longevity. In other words, the more positive your outlook and emotions, the better overall health you can enjoy.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12</a:t>
            </a:fld>
            <a:endParaRPr lang="en-US"/>
          </a:p>
        </p:txBody>
      </p:sp>
    </p:spTree>
    <p:extLst>
      <p:ext uri="{BB962C8B-B14F-4D97-AF65-F5344CB8AC3E}">
        <p14:creationId xmlns:p14="http://schemas.microsoft.com/office/powerpoint/2010/main" val="44774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 Galatians 5:22. How should the fruit of the Spirit make a difference in the way people experience life?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Colossians 3:12–14. What is the most outstanding positive emotion according to Paul? What is the meaning of “clothe yourselves” </a:t>
            </a:r>
            <a:r>
              <a:rPr lang="en-US" sz="1200" b="1" i="1" kern="1200" dirty="0" smtClean="0">
                <a:solidFill>
                  <a:schemeClr val="tx1"/>
                </a:solidFill>
                <a:effectLst/>
                <a:latin typeface="+mn-lt"/>
                <a:ea typeface="+mn-ea"/>
                <a:cs typeface="+mn-cs"/>
              </a:rPr>
              <a:t>(NIV) </a:t>
            </a:r>
            <a:r>
              <a:rPr lang="en-US" sz="1200" b="1" kern="1200" dirty="0" smtClean="0">
                <a:solidFill>
                  <a:schemeClr val="tx1"/>
                </a:solidFill>
                <a:effectLst/>
                <a:latin typeface="+mn-lt"/>
                <a:ea typeface="+mn-ea"/>
                <a:cs typeface="+mn-cs"/>
              </a:rPr>
              <a:t>as expressed in this passage? What consequences follow when someone puts into practice Paul’s words in this passage?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Though love is more than an emotion, it is still the supreme emotion. God is love, and it is His plan for His children to experience love for others and from others; He wants us to know what it means to love God and to be loved by Him. Love brings about an array of other positive feelings and emotions that can be translated into highly desirable behaviors.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What has been your own experience with how your emotional state impacts your actions? Why is it important not to make important decisions amid a flurry of emotions, be they positive or negative?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13</a:t>
            </a:fld>
            <a:endParaRPr lang="en-US"/>
          </a:p>
        </p:txBody>
      </p:sp>
    </p:spTree>
    <p:extLst>
      <p:ext uri="{BB962C8B-B14F-4D97-AF65-F5344CB8AC3E}">
        <p14:creationId xmlns:p14="http://schemas.microsoft.com/office/powerpoint/2010/main" val="414710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121" y="773975"/>
            <a:ext cx="3172146" cy="2379110"/>
          </a:xfrm>
        </p:spPr>
      </p:sp>
      <p:sp>
        <p:nvSpPr>
          <p:cNvPr id="3" name="Notes Placeholder 2"/>
          <p:cNvSpPr>
            <a:spLocks noGrp="1"/>
          </p:cNvSpPr>
          <p:nvPr>
            <p:ph type="body" idx="1"/>
          </p:nvPr>
        </p:nvSpPr>
        <p:spPr>
          <a:xfrm>
            <a:off x="685800" y="3196710"/>
            <a:ext cx="5486400" cy="4114800"/>
          </a:xfrm>
        </p:spPr>
        <p:txBody>
          <a:bodyPr/>
          <a:lstStyle/>
          <a:p>
            <a:r>
              <a:rPr lang="en-US" sz="1200" kern="1200" dirty="0" smtClean="0">
                <a:solidFill>
                  <a:schemeClr val="tx1"/>
                </a:solidFill>
                <a:effectLst/>
                <a:latin typeface="+mn-lt"/>
                <a:ea typeface="+mn-ea"/>
                <a:cs typeface="+mn-cs"/>
              </a:rPr>
              <a:t>In Mark 8:1–3, “compassion” was the motivator that led Jesus to devise a plan for feeding the multitude. Nobody else had thought of the practical needs of these people, who had eaten little or nothing in three days. Jesus observed that some had traveled far; thus, He knew that they could collapse if sent home without anything to eat.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Other than feeding the crowds, what other acts of Jesus were performed out of compassion? </a:t>
            </a:r>
            <a:r>
              <a:rPr lang="en-US" sz="1200" i="1" kern="1200" dirty="0" smtClean="0">
                <a:solidFill>
                  <a:schemeClr val="tx1"/>
                </a:solidFill>
                <a:effectLst/>
                <a:latin typeface="+mn-lt"/>
                <a:ea typeface="+mn-ea"/>
                <a:cs typeface="+mn-cs"/>
              </a:rPr>
              <a:t>Mark 1:40, 41; 6:34.</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Lepers often were treated with disdain. There was no other illness or condition that would produce more terror and pity than would leprosy. Individuals with this visible malady were banned from any social interaction and often were forced to live in a designated camp. Whenever others came near, they were obligated to shout “Unclean! Unclean!” in order to warn people to move away and avoid infection. Because Jesus felt compassion for this man, He cured him instantly and then sent him away with instructions not to tell anyone. But the cured man could not keep this wonderful act of love to himself, and he started to tell everyone.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Jesus felt compassion, not only when people lacked the basic physical necessities but also when they were without leadership, direction, or aims. Thus, before providing food for them, He felt their deep spiritual needs and proceeded to teach them about the kingdom of God.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Christ’s compassion can be seen, too, in Mark 9:36, where Jesus emphasized physical touch. He held children and showed love and affection for them. He also reached out and touched diseased people in order to demonstrate divine healing power.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encounter with the rich young ruler </a:t>
            </a:r>
            <a:r>
              <a:rPr lang="en-US" sz="1200" i="1" kern="1200" dirty="0" smtClean="0">
                <a:solidFill>
                  <a:schemeClr val="tx1"/>
                </a:solidFill>
                <a:effectLst/>
                <a:latin typeface="+mn-lt"/>
                <a:ea typeface="+mn-ea"/>
                <a:cs typeface="+mn-cs"/>
              </a:rPr>
              <a:t>(Mark 10:21, 22)</a:t>
            </a:r>
            <a:r>
              <a:rPr lang="en-US" sz="1200" kern="1200" dirty="0" smtClean="0">
                <a:solidFill>
                  <a:schemeClr val="tx1"/>
                </a:solidFill>
                <a:effectLst/>
                <a:latin typeface="+mn-lt"/>
                <a:ea typeface="+mn-ea"/>
                <a:cs typeface="+mn-cs"/>
              </a:rPr>
              <a:t>, Jesus loved him even though the young man did not follow the Master’s directions. In an instant, both men experienced strong emotions—love (Jesus), sadness (the rich young ruler).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14</a:t>
            </a:fld>
            <a:endParaRPr lang="en-US"/>
          </a:p>
        </p:txBody>
      </p:sp>
    </p:spTree>
    <p:extLst>
      <p:ext uri="{BB962C8B-B14F-4D97-AF65-F5344CB8AC3E}">
        <p14:creationId xmlns:p14="http://schemas.microsoft.com/office/powerpoint/2010/main" val="308348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are ways that you express compassion? That is, it’s one thing to feel compassion (most folk do that), but it’s another to express it by concrete deeds. How might you through words and deeds better reveal the compassion you feel for those who are hurting?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15</a:t>
            </a:fld>
            <a:endParaRPr lang="en-US"/>
          </a:p>
        </p:txBody>
      </p:sp>
    </p:spTree>
    <p:extLst>
      <p:ext uri="{BB962C8B-B14F-4D97-AF65-F5344CB8AC3E}">
        <p14:creationId xmlns:p14="http://schemas.microsoft.com/office/powerpoint/2010/main" val="1115388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Jesus’ Emotions, PART II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Luke 19:41–44. What led Jesus to shed tears over Jerusalem? No doubt it was over the sorrow He felt as He looked into the future and viewed Jerusalem’s fate.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even more, He felt sorrow for the many inhabitants of the city who had rejected Him. “The tears of Jesus upon the mount, when he overlooked the city of his love and care, while in the midst of the rejoicing and hosannas of thousands, were the last pleadings of rejected love and compassion.”—Ellen G. White, </a:t>
            </a:r>
            <a:r>
              <a:rPr lang="en-US" sz="1200" i="1" kern="1200" dirty="0" smtClean="0">
                <a:solidFill>
                  <a:schemeClr val="tx1"/>
                </a:solidFill>
                <a:effectLst/>
                <a:latin typeface="+mn-lt"/>
                <a:ea typeface="+mn-ea"/>
                <a:cs typeface="+mn-cs"/>
              </a:rPr>
              <a:t>The Spirit of Prophecy,</a:t>
            </a:r>
            <a:r>
              <a:rPr lang="en-US" sz="1200" kern="1200" dirty="0" smtClean="0">
                <a:solidFill>
                  <a:schemeClr val="tx1"/>
                </a:solidFill>
                <a:effectLst/>
                <a:latin typeface="+mn-lt"/>
                <a:ea typeface="+mn-ea"/>
                <a:cs typeface="+mn-cs"/>
              </a:rPr>
              <a:t> vol. 3, p. 20.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Gospel writers record two occasions when Jesus wept. People usually cry for themselves, but on these occasions Jesus’ sorrow came from a deep feeling for others.</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16</a:t>
            </a:fld>
            <a:endParaRPr lang="en-US"/>
          </a:p>
        </p:txBody>
      </p:sp>
    </p:spTree>
    <p:extLst>
      <p:ext uri="{BB962C8B-B14F-4D97-AF65-F5344CB8AC3E}">
        <p14:creationId xmlns:p14="http://schemas.microsoft.com/office/powerpoint/2010/main" val="405143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were some of the painful emotions Jesus experienced in the following stories? </a:t>
            </a:r>
            <a:r>
              <a:rPr lang="en-US" sz="1200" i="1" kern="1200" dirty="0" smtClean="0">
                <a:solidFill>
                  <a:schemeClr val="tx1"/>
                </a:solidFill>
                <a:effectLst/>
                <a:latin typeface="+mn-lt"/>
                <a:ea typeface="+mn-ea"/>
                <a:cs typeface="+mn-cs"/>
              </a:rPr>
              <a:t>Matt. 26:37, 38; Mark 3:5; 8:12; John 11:32–38; Mark 11:15, 16. </a:t>
            </a:r>
            <a:r>
              <a:rPr lang="en-US" sz="1200" b="1" kern="1200" dirty="0" smtClean="0">
                <a:solidFill>
                  <a:schemeClr val="tx1"/>
                </a:solidFill>
                <a:effectLst/>
                <a:latin typeface="+mn-lt"/>
                <a:ea typeface="+mn-ea"/>
                <a:cs typeface="+mn-cs"/>
              </a:rPr>
              <a:t>What caused the emotions He experienced?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17</a:t>
            </a:fld>
            <a:endParaRPr lang="en-US"/>
          </a:p>
        </p:txBody>
      </p:sp>
    </p:spTree>
    <p:extLst>
      <p:ext uri="{BB962C8B-B14F-4D97-AF65-F5344CB8AC3E}">
        <p14:creationId xmlns:p14="http://schemas.microsoft.com/office/powerpoint/2010/main" val="4275257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few verses of Isaiah 53 confirm that Jesus was a man of sorrows. Even though He experienced many moments of joy, He also felt severe emotional pain. Much of Jesus’ suffering had to do with feelings of frustration when His followers did not grasp His message. In spite of the abounding love of Jesus and His supernatural signs, many did not understand that Jesus was the Messiah. Jesus also suffered greatly as He observed the results of sin upon humankind.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Lazarus’ death also caused Him great sorrow. John tells us that Jesus groaned in the spirit </a:t>
            </a:r>
            <a:r>
              <a:rPr lang="en-US" sz="1200" i="1" kern="1200" dirty="0" smtClean="0">
                <a:solidFill>
                  <a:schemeClr val="tx1"/>
                </a:solidFill>
                <a:effectLst/>
                <a:latin typeface="+mn-lt"/>
                <a:ea typeface="+mn-ea"/>
                <a:cs typeface="+mn-cs"/>
              </a:rPr>
              <a:t>(John 11:33)</a:t>
            </a:r>
            <a:r>
              <a:rPr lang="en-US" sz="1200" kern="1200" dirty="0" smtClean="0">
                <a:solidFill>
                  <a:schemeClr val="tx1"/>
                </a:solidFill>
                <a:effectLst/>
                <a:latin typeface="+mn-lt"/>
                <a:ea typeface="+mn-ea"/>
                <a:cs typeface="+mn-cs"/>
              </a:rPr>
              <a:t>. This is a translation of the Greek word that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indicates a very strong display of emotional turmoil, accompanied by an audible sound from the throat and nose. Greek playwright Aeschylus (525–456 </a:t>
            </a:r>
            <a:r>
              <a:rPr lang="en-US" sz="1200" kern="1200" cap="small" dirty="0" err="1" smtClean="0">
                <a:solidFill>
                  <a:schemeClr val="tx1"/>
                </a:solidFill>
                <a:effectLst/>
                <a:latin typeface="+mn-lt"/>
                <a:ea typeface="+mn-ea"/>
                <a:cs typeface="+mn-cs"/>
              </a:rPr>
              <a:t>b.c</a:t>
            </a:r>
            <a:r>
              <a:rPr lang="en-US" sz="1200" kern="1200" dirty="0" err="1"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uses the same word to describe the snorting of horses. The word is used five times in the New Testament, four of them to describe Jesus’ emotion.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Contemplating the emotional experiences of Jesus can help us understand how much He can relate to our own emotional turmoil. Look at this text: “For we do not have a high priest who is unable to sympathize with our weaknesses” </a:t>
            </a:r>
            <a:r>
              <a:rPr lang="en-US" sz="1200" i="1" kern="1200" dirty="0" smtClean="0">
                <a:solidFill>
                  <a:schemeClr val="tx1"/>
                </a:solidFill>
                <a:effectLst/>
                <a:latin typeface="+mn-lt"/>
                <a:ea typeface="+mn-ea"/>
                <a:cs typeface="+mn-cs"/>
              </a:rPr>
              <a:t>(Heb. 4:15, NIV).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18</a:t>
            </a:fld>
            <a:endParaRPr lang="en-US"/>
          </a:p>
        </p:txBody>
      </p:sp>
    </p:spTree>
    <p:extLst>
      <p:ext uri="{BB962C8B-B14F-4D97-AF65-F5344CB8AC3E}">
        <p14:creationId xmlns:p14="http://schemas.microsoft.com/office/powerpoint/2010/main" val="125371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God’s Plan for Painful Emotions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John 16:20–24. What is Jesus’ promise in regard to pain and grief?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passage offers great hope to anyone going through physical or psychological pain. Here are a few things that can be learned from this text:</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19</a:t>
            </a:fld>
            <a:endParaRPr lang="en-US"/>
          </a:p>
        </p:txBody>
      </p:sp>
    </p:spTree>
    <p:extLst>
      <p:ext uri="{BB962C8B-B14F-4D97-AF65-F5344CB8AC3E}">
        <p14:creationId xmlns:p14="http://schemas.microsoft.com/office/powerpoint/2010/main" val="275880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Lesson 1</a:t>
            </a:r>
            <a:endParaRPr lang="en-US" dirty="0"/>
          </a:p>
          <a:p>
            <a:r>
              <a:rPr lang="en-US" cap="all" dirty="0"/>
              <a:t>Emotions</a:t>
            </a:r>
            <a:endParaRPr lang="en-US" dirty="0"/>
          </a:p>
          <a:p>
            <a:r>
              <a:rPr lang="en-US" b="1" dirty="0"/>
              <a:t> </a:t>
            </a:r>
            <a:endParaRPr lang="en-US" dirty="0"/>
          </a:p>
          <a:p>
            <a:r>
              <a:rPr lang="en-US" b="1" dirty="0"/>
              <a:t>Read for This Week’s Study: </a:t>
            </a:r>
            <a:endParaRPr lang="en-US" dirty="0"/>
          </a:p>
          <a:p>
            <a:r>
              <a:rPr lang="en-US" i="1" dirty="0"/>
              <a:t>2 Samuel 13; Gal. 5:22; Col. 3:12–14; Luke 19:41–44</a:t>
            </a:r>
            <a:endParaRPr lang="en-US" dirty="0"/>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2</a:t>
            </a:fld>
            <a:endParaRPr lang="en-US"/>
          </a:p>
        </p:txBody>
      </p:sp>
    </p:spTree>
    <p:extLst>
      <p:ext uri="{BB962C8B-B14F-4D97-AF65-F5344CB8AC3E}">
        <p14:creationId xmlns:p14="http://schemas.microsoft.com/office/powerpoint/2010/main" val="3547312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The world seems to be full of joy.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Often the believer looks around and is reminded of the unfairness of life. Wicked people seem to enjoy themselves, while many committed to God are in pain. But Jesus assures us that this will not go on forever. Besides, appearances often are deceiving. We naturally tend to view others as being happier and more successful than we are.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Grief, sorrow and anguish will turn to joy.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the core of Jesus’ promise. Believers must treasure the idea that sorrow will not only pass away but give way to joy.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20</a:t>
            </a:fld>
            <a:endParaRPr lang="en-US"/>
          </a:p>
        </p:txBody>
      </p:sp>
    </p:spTree>
    <p:extLst>
      <p:ext uri="{BB962C8B-B14F-4D97-AF65-F5344CB8AC3E}">
        <p14:creationId xmlns:p14="http://schemas.microsoft.com/office/powerpoint/2010/main" val="324555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Past pain will be forgotten.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Memories of the unpleasant past often cause much distress. Many psychotherapists work painstakingly to remove the effects of the past in their client’s present life. Jesus assures us that, just as a woman gives birth and forgets about the pains at the sight of the newborn, His followers will one day move beyond the pain of the past. </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No one will take away our joy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type of joy Jesus offered is not the same as we now understand it. Jesus is offering us total happiness, an eternal condition that no enemy can take away from the saved.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21</a:t>
            </a:fld>
            <a:endParaRPr lang="en-US"/>
          </a:p>
        </p:txBody>
      </p:sp>
    </p:spTree>
    <p:extLst>
      <p:ext uri="{BB962C8B-B14F-4D97-AF65-F5344CB8AC3E}">
        <p14:creationId xmlns:p14="http://schemas.microsoft.com/office/powerpoint/2010/main" val="3022042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9320" y="314662"/>
            <a:ext cx="2420077" cy="1815058"/>
          </a:xfrm>
        </p:spPr>
      </p:sp>
      <p:sp>
        <p:nvSpPr>
          <p:cNvPr id="3" name="Notes Placeholder 2"/>
          <p:cNvSpPr>
            <a:spLocks noGrp="1"/>
          </p:cNvSpPr>
          <p:nvPr>
            <p:ph type="body" idx="1"/>
          </p:nvPr>
        </p:nvSpPr>
        <p:spPr>
          <a:xfrm>
            <a:off x="685800" y="2256332"/>
            <a:ext cx="5486400" cy="4648288"/>
          </a:xfrm>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There will be no needs.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Jesus affirms that the righteous will no longer ask anything. They will not need to make requests and supplications to Jesus, because all their needs will have been met.</a:t>
            </a:r>
          </a:p>
          <a:p>
            <a:pPr marR="0" algn="l" defTabSz="457200" rtl="0" eaLnBrk="1" fontAlgn="auto" latinLnBrk="0" hangingPunct="1">
              <a:lnSpc>
                <a:spcPct val="100000"/>
              </a:lnSpc>
              <a:spcBef>
                <a:spcPts val="0"/>
              </a:spcBef>
              <a:spcAft>
                <a:spcPts val="0"/>
              </a:spcAft>
              <a:buClrTx/>
              <a:buSzTx/>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can you hold fast to the promise that your sorrow will turn to joy? How can this assurance help you pass through the adversities of life? How could you use Jesus’ promises to encourage someone in grief?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Further Study: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 the story of Jesus’ visit to the temple. “As the piercing look of Jesus swept the desecrated court of the temple, all eyes were instinctively turned toward him. The voices of the people and the noise of the cattle were hushed. Priest, ruler, Pharisee and Gentile all looked with mute astonishment and indefinable awe upon the Son of God, who stood before them with the majesty of Heaven’s King, divinity flashing through humanity and investing him with a dignity and glory he had never before displayed. A strange fear fell upon the people. Those nearest Jesus instinctively drew as far from him as the crowd would permit. With the exception of a few of his disciples the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stood alone. All sound was hushed; the deep silence seemed unbearable, and when the firm, compressed lips of Jesus parted, and his voice rang out in clarion tones, there was an involuntary groan or sigh of relief from all present.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 spoke in clear accents and with a power that caused the people to sway as if moved by a mighty tempest: ‘It is written, My house is the house of prayer; but ye have made it a den of thieves.’ He descended the steps, and, with greater authority than he had there manifested three years before, with indignation that quenched all opposition, in tones that rang like a trumpet through the whole temple, commanded, ‘Take these things hence.’ ”—Ellen G. White, </a:t>
            </a:r>
            <a:r>
              <a:rPr lang="en-US" sz="1200" i="1" kern="1200" dirty="0" smtClean="0">
                <a:solidFill>
                  <a:schemeClr val="tx1"/>
                </a:solidFill>
                <a:effectLst/>
                <a:latin typeface="+mn-lt"/>
                <a:ea typeface="+mn-ea"/>
                <a:cs typeface="+mn-cs"/>
              </a:rPr>
              <a:t>The Spirit of Prophecy</a:t>
            </a:r>
            <a:r>
              <a:rPr lang="en-US" sz="1200" kern="1200" dirty="0" smtClean="0">
                <a:solidFill>
                  <a:schemeClr val="tx1"/>
                </a:solidFill>
                <a:effectLst/>
                <a:latin typeface="+mn-lt"/>
                <a:ea typeface="+mn-ea"/>
                <a:cs typeface="+mn-cs"/>
              </a:rPr>
              <a:t>, vol. 3, pp. 23, 24.</a:t>
            </a:r>
          </a:p>
          <a:p>
            <a:r>
              <a:rPr lang="en-US" sz="1200" kern="1200" dirty="0" smtClean="0">
                <a:solidFill>
                  <a:schemeClr val="tx1"/>
                </a:solidFill>
                <a:effectLst/>
                <a:latin typeface="+mn-lt"/>
                <a:ea typeface="+mn-ea"/>
                <a:cs typeface="+mn-cs"/>
              </a:rPr>
              <a:t> </a:t>
            </a:r>
          </a:p>
          <a:p>
            <a:r>
              <a:rPr lang="en-US" sz="1200" b="1" kern="1200" cap="all" dirty="0" smtClean="0">
                <a:solidFill>
                  <a:schemeClr val="tx1"/>
                </a:solidFill>
                <a:effectLst/>
                <a:latin typeface="+mn-lt"/>
                <a:ea typeface="+mn-ea"/>
                <a:cs typeface="+mn-cs"/>
              </a:rPr>
              <a:t>Discussion Questions: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How would you describe the emotions of Jesus as expressed in the above passage? What lessons can we learn from this about how many emotions, if properly channeled, can be a source of good?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22</a:t>
            </a:fld>
            <a:endParaRPr lang="en-US"/>
          </a:p>
        </p:txBody>
      </p:sp>
    </p:spTree>
    <p:extLst>
      <p:ext uri="{BB962C8B-B14F-4D97-AF65-F5344CB8AC3E}">
        <p14:creationId xmlns:p14="http://schemas.microsoft.com/office/powerpoint/2010/main" val="418740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How can negative emotions be replaced with positive ones? Consider the experience of Mary Magdalene and the other Mary, who went to look at Jesus’ tomb, and were “afraid yet filled with joy” </a:t>
            </a:r>
            <a:r>
              <a:rPr lang="en-US" sz="1200" i="1" kern="1200" dirty="0" smtClean="0">
                <a:solidFill>
                  <a:schemeClr val="tx1"/>
                </a:solidFill>
                <a:effectLst/>
                <a:latin typeface="+mn-lt"/>
                <a:ea typeface="+mn-ea"/>
                <a:cs typeface="+mn-cs"/>
              </a:rPr>
              <a:t>(Matt. 28:8, NIV).</a:t>
            </a:r>
          </a:p>
          <a:p>
            <a:pPr marR="0" algn="l" defTabSz="457200" rtl="0" eaLnBrk="1" fontAlgn="auto" latinLnBrk="0" hangingPunct="1">
              <a:lnSpc>
                <a:spcPct val="100000"/>
              </a:lnSpc>
              <a:spcBef>
                <a:spcPts val="0"/>
              </a:spcBef>
              <a:spcAft>
                <a:spcPts val="0"/>
              </a:spcAft>
              <a:buClrTx/>
              <a:buSzTx/>
              <a:tabLst/>
              <a:defRPr/>
            </a:pP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Jewish communities celebrate Purim to remember the time that “their sorrow was turned into joy and their mourning into a day of celebration” </a:t>
            </a:r>
            <a:r>
              <a:rPr lang="en-US" sz="1200" i="1" kern="1200" dirty="0" smtClean="0">
                <a:solidFill>
                  <a:schemeClr val="tx1"/>
                </a:solidFill>
                <a:effectLst/>
                <a:latin typeface="+mn-lt"/>
                <a:ea typeface="+mn-ea"/>
                <a:cs typeface="+mn-cs"/>
              </a:rPr>
              <a:t>(Esther 9:22, NIV). </a:t>
            </a:r>
            <a:r>
              <a:rPr lang="en-US" sz="1200" b="1" kern="1200" dirty="0" smtClean="0">
                <a:solidFill>
                  <a:schemeClr val="tx1"/>
                </a:solidFill>
                <a:effectLst/>
                <a:latin typeface="+mn-lt"/>
                <a:ea typeface="+mn-ea"/>
                <a:cs typeface="+mn-cs"/>
              </a:rPr>
              <a:t>Discuss ways to make sure we do not forget the many times our sorrow has turned into joy. Share times you have experienced this emotional change.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How can we learn to cling to God’s promises when, for now, they seem so distant and unattainable?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23</a:t>
            </a:fld>
            <a:endParaRPr lang="en-US"/>
          </a:p>
        </p:txBody>
      </p:sp>
    </p:spTree>
    <p:extLst>
      <p:ext uri="{BB962C8B-B14F-4D97-AF65-F5344CB8AC3E}">
        <p14:creationId xmlns:p14="http://schemas.microsoft.com/office/powerpoint/2010/main" val="3861522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Healing Promise</a:t>
            </a:r>
          </a:p>
          <a:p>
            <a:endParaRPr lang="en-US" dirty="0" smtClean="0"/>
          </a:p>
          <a:p>
            <a:r>
              <a:rPr lang="en-US" sz="1200" b="1" dirty="0" smtClean="0">
                <a:latin typeface="Adobe Caslon Pro"/>
                <a:cs typeface="Adobe Caslon Pro"/>
              </a:rPr>
              <a:t>“ I tell you the truth, you will weep and mourn while the world rejoices. You will grieve, but your grief will turn to joy ” </a:t>
            </a:r>
            <a:r>
              <a:rPr lang="en-US" i="1" dirty="0" smtClean="0">
                <a:latin typeface="Adobe Caslon Pro"/>
                <a:cs typeface="Adobe Caslon Pro"/>
              </a:rPr>
              <a:t>(John 16:20, NIV)</a:t>
            </a:r>
            <a:r>
              <a:rPr lang="en-US" b="1" i="1" dirty="0" smtClean="0">
                <a:latin typeface="Adobe Caslon Pro"/>
                <a:cs typeface="Adobe Caslon Pro"/>
              </a:rPr>
              <a:t>.</a:t>
            </a:r>
            <a:endParaRPr lang="en-US" dirty="0" smtClean="0">
              <a:latin typeface="Adobe Caslon Pro"/>
              <a:cs typeface="Adobe Caslon Pro"/>
            </a:endParaRP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24</a:t>
            </a:fld>
            <a:endParaRPr lang="en-US"/>
          </a:p>
        </p:txBody>
      </p:sp>
    </p:spTree>
    <p:extLst>
      <p:ext uri="{BB962C8B-B14F-4D97-AF65-F5344CB8AC3E}">
        <p14:creationId xmlns:p14="http://schemas.microsoft.com/office/powerpoint/2010/main" val="382806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4190" y="4220104"/>
            <a:ext cx="5486400" cy="4114800"/>
          </a:xfrm>
        </p:spPr>
        <p:txBody>
          <a:bodyPr/>
          <a:lstStyle/>
          <a:p>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 tell you the truth, you will weep and mourn while the world rejoices. You will grieve, but your grief will turn to joy” </a:t>
            </a:r>
            <a:r>
              <a:rPr lang="en-US" sz="1200" i="1" kern="1200" dirty="0" smtClean="0">
                <a:solidFill>
                  <a:schemeClr val="tx1"/>
                </a:solidFill>
                <a:effectLst/>
                <a:latin typeface="+mn-lt"/>
                <a:ea typeface="+mn-ea"/>
                <a:cs typeface="+mn-cs"/>
              </a:rPr>
              <a:t>(John 16:20, NIV</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3</a:t>
            </a:fld>
            <a:endParaRPr lang="en-US"/>
          </a:p>
        </p:txBody>
      </p:sp>
    </p:spTree>
    <p:extLst>
      <p:ext uri="{BB962C8B-B14F-4D97-AF65-F5344CB8AC3E}">
        <p14:creationId xmlns:p14="http://schemas.microsoft.com/office/powerpoint/2010/main" val="44169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Emotions are a vital part of the human personality. They can be powerful motivators, both for good and for evil. And, depending on the emotions, they make us happy, sad, fearful, or joyous.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4</a:t>
            </a:fld>
            <a:endParaRPr lang="en-US"/>
          </a:p>
        </p:txBody>
      </p:sp>
    </p:spTree>
    <p:extLst>
      <p:ext uri="{BB962C8B-B14F-4D97-AF65-F5344CB8AC3E}">
        <p14:creationId xmlns:p14="http://schemas.microsoft.com/office/powerpoint/2010/main" val="22186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“Positive” emotions can bring a feeling of satisfaction and well-being; “negative” emotions tend to cause pain and anguish. Though “positive” emotions can promote mental health, a prolonged exposure to “negative” emotions may bring about behavioral and relational problems. Emotions play an important part in our overall well-being.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5</a:t>
            </a:fld>
            <a:endParaRPr lang="en-US"/>
          </a:p>
        </p:txBody>
      </p:sp>
    </p:spTree>
    <p:extLst>
      <p:ext uri="{BB962C8B-B14F-4D97-AF65-F5344CB8AC3E}">
        <p14:creationId xmlns:p14="http://schemas.microsoft.com/office/powerpoint/2010/main" val="122157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wants us to enjoy the effects of positive emotions. However, because of sin, we often face the adverse effects of negative emotional experiences. Bible characters were not immune to emotional ups and downs either. Some succeeded in gaining control over them; others, losing control, allowed negative emotions to lead them into wrong actions.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6</a:t>
            </a:fld>
            <a:endParaRPr lang="en-US"/>
          </a:p>
        </p:txBody>
      </p:sp>
    </p:spTree>
    <p:extLst>
      <p:ext uri="{BB962C8B-B14F-4D97-AF65-F5344CB8AC3E}">
        <p14:creationId xmlns:p14="http://schemas.microsoft.com/office/powerpoint/2010/main" val="184604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relationship between emotions and behavior is not clear and direct. At times painful emotions may drive us to our knees in order to seek God as the ultimate source of help and support. At other times, emotional struggles may cause people to give up faith entirely.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crucial, then, that we learn more about our emotions and how they impact our lives.</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7</a:t>
            </a:fld>
            <a:endParaRPr lang="en-US"/>
          </a:p>
        </p:txBody>
      </p:sp>
    </p:spTree>
    <p:extLst>
      <p:ext uri="{BB962C8B-B14F-4D97-AF65-F5344CB8AC3E}">
        <p14:creationId xmlns:p14="http://schemas.microsoft.com/office/powerpoint/2010/main" val="421447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Negative Emotions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2 Samuel 13, a story packed with adverse emotional experiences. In the midst of this turmoil, people ended up inflicting much physical and emotional pain on each other. The consequences of their behavior touched the entire royal family, impacting even future generations.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8</a:t>
            </a:fld>
            <a:endParaRPr lang="en-US"/>
          </a:p>
        </p:txBody>
      </p:sp>
    </p:spTree>
    <p:extLst>
      <p:ext uri="{BB962C8B-B14F-4D97-AF65-F5344CB8AC3E}">
        <p14:creationId xmlns:p14="http://schemas.microsoft.com/office/powerpoint/2010/main" val="139347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5476" y="419510"/>
            <a:ext cx="3480371" cy="2610278"/>
          </a:xfrm>
        </p:spPr>
      </p:sp>
      <p:sp>
        <p:nvSpPr>
          <p:cNvPr id="3" name="Notes Placeholder 2"/>
          <p:cNvSpPr>
            <a:spLocks noGrp="1"/>
          </p:cNvSpPr>
          <p:nvPr>
            <p:ph type="body" idx="1"/>
          </p:nvPr>
        </p:nvSpPr>
        <p:spPr>
          <a:xfrm>
            <a:off x="685800" y="3073409"/>
            <a:ext cx="5626642" cy="5002531"/>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emotional states can be identified in the following participants?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Ammon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Tamar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David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Absalom</a:t>
            </a:r>
          </a:p>
          <a:p>
            <a:pPr marR="0" algn="l" defTabSz="457200" rtl="0" eaLnBrk="1" fontAlgn="auto" latinLnBrk="0" hangingPunct="1">
              <a:lnSpc>
                <a:spcPct val="100000"/>
              </a:lnSpc>
              <a:spcBef>
                <a:spcPts val="0"/>
              </a:spcBef>
              <a:spcAft>
                <a:spcPts val="0"/>
              </a:spcAft>
              <a:buClrTx/>
              <a:buSzTx/>
              <a:tabLst/>
              <a:defRPr/>
            </a:pP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Amnon’s</a:t>
            </a:r>
            <a:r>
              <a:rPr lang="en-US" sz="1200" kern="1200" dirty="0" smtClean="0">
                <a:solidFill>
                  <a:schemeClr val="tx1"/>
                </a:solidFill>
                <a:effectLst/>
                <a:latin typeface="+mn-lt"/>
                <a:ea typeface="+mn-ea"/>
                <a:cs typeface="+mn-cs"/>
              </a:rPr>
              <a:t> “love” for Tamar could not have been true love, but rather a strong sexual drive, because as soon as he achieved his goal he “hated her with intense hatred. In fact, he hated her more than he had loved her” </a:t>
            </a:r>
            <a:r>
              <a:rPr lang="en-US" sz="1200" i="1" kern="1200" dirty="0" smtClean="0">
                <a:solidFill>
                  <a:schemeClr val="tx1"/>
                </a:solidFill>
                <a:effectLst/>
                <a:latin typeface="+mn-lt"/>
                <a:ea typeface="+mn-ea"/>
                <a:cs typeface="+mn-cs"/>
              </a:rPr>
              <a:t>(vs. 15, NIV)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Amnon’s</a:t>
            </a:r>
            <a:r>
              <a:rPr lang="en-US" sz="1200" kern="1200" dirty="0" smtClean="0">
                <a:solidFill>
                  <a:schemeClr val="tx1"/>
                </a:solidFill>
                <a:effectLst/>
                <a:latin typeface="+mn-lt"/>
                <a:ea typeface="+mn-ea"/>
                <a:cs typeface="+mn-cs"/>
              </a:rPr>
              <a:t> experience illustrates emotional extremes: uncontrolled passion (in the context of an incestuous relationship) and hatred. Behaviors performed under such emotional states almost always will be unbalanced and cause serious consequences. </a:t>
            </a:r>
            <a:r>
              <a:rPr lang="en-US" sz="1200" kern="1200" dirty="0" err="1" smtClean="0">
                <a:solidFill>
                  <a:schemeClr val="tx1"/>
                </a:solidFill>
                <a:effectLst/>
                <a:latin typeface="+mn-lt"/>
                <a:ea typeface="+mn-ea"/>
                <a:cs typeface="+mn-cs"/>
              </a:rPr>
              <a:t>Amnon’s</a:t>
            </a:r>
            <a:r>
              <a:rPr lang="en-US" sz="1200" kern="1200" dirty="0" smtClean="0">
                <a:solidFill>
                  <a:schemeClr val="tx1"/>
                </a:solidFill>
                <a:effectLst/>
                <a:latin typeface="+mn-lt"/>
                <a:ea typeface="+mn-ea"/>
                <a:cs typeface="+mn-cs"/>
              </a:rPr>
              <a:t> “love” turned almost instantly into hatred. He disdained his sister’s final plea and drove her out of his quarters by force.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Tamar was truly the victim. She did not permit any of </a:t>
            </a:r>
            <a:r>
              <a:rPr lang="en-US" sz="1200" kern="1200" dirty="0" err="1" smtClean="0">
                <a:solidFill>
                  <a:schemeClr val="tx1"/>
                </a:solidFill>
                <a:effectLst/>
                <a:latin typeface="+mn-lt"/>
                <a:ea typeface="+mn-ea"/>
                <a:cs typeface="+mn-cs"/>
              </a:rPr>
              <a:t>Amnon’s</a:t>
            </a:r>
            <a:r>
              <a:rPr lang="en-US" sz="1200" kern="1200" dirty="0" smtClean="0">
                <a:solidFill>
                  <a:schemeClr val="tx1"/>
                </a:solidFill>
                <a:effectLst/>
                <a:latin typeface="+mn-lt"/>
                <a:ea typeface="+mn-ea"/>
                <a:cs typeface="+mn-cs"/>
              </a:rPr>
              <a:t> advances, which frustrated him. She served her brother in obedience to the king. And when </a:t>
            </a:r>
            <a:r>
              <a:rPr lang="en-US" sz="1200" kern="1200" dirty="0" err="1" smtClean="0">
                <a:solidFill>
                  <a:schemeClr val="tx1"/>
                </a:solidFill>
                <a:effectLst/>
                <a:latin typeface="+mn-lt"/>
                <a:ea typeface="+mn-ea"/>
                <a:cs typeface="+mn-cs"/>
              </a:rPr>
              <a:t>Amnon’s</a:t>
            </a:r>
            <a:r>
              <a:rPr lang="en-US" sz="1200" kern="1200" dirty="0" smtClean="0">
                <a:solidFill>
                  <a:schemeClr val="tx1"/>
                </a:solidFill>
                <a:effectLst/>
                <a:latin typeface="+mn-lt"/>
                <a:ea typeface="+mn-ea"/>
                <a:cs typeface="+mn-cs"/>
              </a:rPr>
              <a:t> intentions became clear, she did her best to dissuade him and to outline the devastating consequences of such a wicked act. Being determined to do what he wanted, </a:t>
            </a:r>
            <a:r>
              <a:rPr lang="en-US" sz="1200" kern="1200" dirty="0" err="1" smtClean="0">
                <a:solidFill>
                  <a:schemeClr val="tx1"/>
                </a:solidFill>
                <a:effectLst/>
                <a:latin typeface="+mn-lt"/>
                <a:ea typeface="+mn-ea"/>
                <a:cs typeface="+mn-cs"/>
              </a:rPr>
              <a:t>Amnon</a:t>
            </a:r>
            <a:r>
              <a:rPr lang="en-US" sz="1200" kern="1200" dirty="0" smtClean="0">
                <a:solidFill>
                  <a:schemeClr val="tx1"/>
                </a:solidFill>
                <a:effectLst/>
                <a:latin typeface="+mn-lt"/>
                <a:ea typeface="+mn-ea"/>
                <a:cs typeface="+mn-cs"/>
              </a:rPr>
              <a:t> was not ready to seek sound advice. So he proceeded with his plan.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any woman who has suffered rape or abuse, Tamar must have felt angry, humiliated, and used; she surely suffered with significantly lowered self-esteem. Her brother Absalom did not offer much relief, but instead advised her to keep silent. However, Absalom devised a plan to kill </a:t>
            </a:r>
            <a:r>
              <a:rPr lang="en-US" sz="1200" kern="1200" dirty="0" err="1" smtClean="0">
                <a:solidFill>
                  <a:schemeClr val="tx1"/>
                </a:solidFill>
                <a:effectLst/>
                <a:latin typeface="+mn-lt"/>
                <a:ea typeface="+mn-ea"/>
                <a:cs typeface="+mn-cs"/>
              </a:rPr>
              <a:t>Amnon</a:t>
            </a:r>
            <a:r>
              <a:rPr lang="en-US" sz="1200" kern="1200" dirty="0" smtClean="0">
                <a:solidFill>
                  <a:schemeClr val="tx1"/>
                </a:solidFill>
                <a:effectLst/>
                <a:latin typeface="+mn-lt"/>
                <a:ea typeface="+mn-ea"/>
                <a:cs typeface="+mn-cs"/>
              </a:rPr>
              <a:t> in order to avenge her rape. (Besides, getting rid of </a:t>
            </a:r>
            <a:r>
              <a:rPr lang="en-US" sz="1200" kern="1200" dirty="0" err="1" smtClean="0">
                <a:solidFill>
                  <a:schemeClr val="tx1"/>
                </a:solidFill>
                <a:effectLst/>
                <a:latin typeface="+mn-lt"/>
                <a:ea typeface="+mn-ea"/>
                <a:cs typeface="+mn-cs"/>
              </a:rPr>
              <a:t>Amnon</a:t>
            </a:r>
            <a:r>
              <a:rPr lang="en-US" sz="1200" kern="1200" dirty="0" smtClean="0">
                <a:solidFill>
                  <a:schemeClr val="tx1"/>
                </a:solidFill>
                <a:effectLst/>
                <a:latin typeface="+mn-lt"/>
                <a:ea typeface="+mn-ea"/>
                <a:cs typeface="+mn-cs"/>
              </a:rPr>
              <a:t> increased his chances to sit on the throne of Israel.) David, father of all involved, experienced anger and grief over these events. </a:t>
            </a:r>
          </a:p>
          <a:p>
            <a:endParaRPr lang="en-US" dirty="0"/>
          </a:p>
        </p:txBody>
      </p:sp>
      <p:sp>
        <p:nvSpPr>
          <p:cNvPr id="4" name="Slide Number Placeholder 3"/>
          <p:cNvSpPr>
            <a:spLocks noGrp="1"/>
          </p:cNvSpPr>
          <p:nvPr>
            <p:ph type="sldNum" sz="quarter" idx="10"/>
          </p:nvPr>
        </p:nvSpPr>
        <p:spPr/>
        <p:txBody>
          <a:bodyPr/>
          <a:lstStyle/>
          <a:p>
            <a:fld id="{DF40948D-6C46-5D46-9BC8-CCFA43F76C49}" type="slidenum">
              <a:rPr lang="en-US" smtClean="0"/>
              <a:t>9</a:t>
            </a:fld>
            <a:endParaRPr lang="en-US"/>
          </a:p>
        </p:txBody>
      </p:sp>
    </p:spTree>
    <p:extLst>
      <p:ext uri="{BB962C8B-B14F-4D97-AF65-F5344CB8AC3E}">
        <p14:creationId xmlns:p14="http://schemas.microsoft.com/office/powerpoint/2010/main" val="422578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BAC8A6-BD01-6D4F-A08C-39F52042E572}"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225761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AC8A6-BD01-6D4F-A08C-39F52042E572}"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329415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AC8A6-BD01-6D4F-A08C-39F52042E572}"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392184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AC8A6-BD01-6D4F-A08C-39F52042E572}"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328507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BAC8A6-BD01-6D4F-A08C-39F52042E572}"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369082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AC8A6-BD01-6D4F-A08C-39F52042E572}"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305993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BAC8A6-BD01-6D4F-A08C-39F52042E572}" type="datetimeFigureOut">
              <a:rPr lang="en-US" smtClean="0"/>
              <a:t>3/18/14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307354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BAC8A6-BD01-6D4F-A08C-39F52042E572}" type="datetimeFigureOut">
              <a:rPr lang="en-US" smtClean="0"/>
              <a:t>3/18/14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185175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AC8A6-BD01-6D4F-A08C-39F52042E572}" type="datetimeFigureOut">
              <a:rPr lang="en-US" smtClean="0"/>
              <a:t>3/18/14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403136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AC8A6-BD01-6D4F-A08C-39F52042E572}"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185677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AC8A6-BD01-6D4F-A08C-39F52042E572}"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C3FA9-E75B-6C41-842C-28D72F8FCDA3}" type="slidenum">
              <a:rPr lang="en-US" smtClean="0"/>
              <a:t>‹#›</a:t>
            </a:fld>
            <a:endParaRPr lang="en-US"/>
          </a:p>
        </p:txBody>
      </p:sp>
    </p:spTree>
    <p:extLst>
      <p:ext uri="{BB962C8B-B14F-4D97-AF65-F5344CB8AC3E}">
        <p14:creationId xmlns:p14="http://schemas.microsoft.com/office/powerpoint/2010/main" val="3966050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AC8A6-BD01-6D4F-A08C-39F52042E572}" type="datetimeFigureOut">
              <a:rPr lang="en-US" smtClean="0"/>
              <a:t>3/18/14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C3FA9-E75B-6C41-842C-28D72F8FCDA3}" type="slidenum">
              <a:rPr lang="en-US" smtClean="0"/>
              <a:t>‹#›</a:t>
            </a:fld>
            <a:endParaRPr lang="en-US"/>
          </a:p>
        </p:txBody>
      </p:sp>
    </p:spTree>
    <p:extLst>
      <p:ext uri="{BB962C8B-B14F-4D97-AF65-F5344CB8AC3E}">
        <p14:creationId xmlns:p14="http://schemas.microsoft.com/office/powerpoint/2010/main" val="157567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adventistwomensministries.org/"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hyperlink" Target="http://www.adventistwomensministries.org/"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DEPT\WM\_SHARED\2011 Adviosry Resources\2011 ADVISORY CD FILES\3. OUTREACH\OUTREACH\2. Homes of Hope and Healing MInistry  PP\HomesHopeHealing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819400"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050" b="1" dirty="0" smtClean="0">
                <a:solidFill>
                  <a:schemeClr val="bg1"/>
                </a:solidFill>
                <a:latin typeface="Abadi MT Condensed Light"/>
                <a:cs typeface="Abadi MT Condensed Light"/>
              </a:rPr>
              <a:t>General Conference</a:t>
            </a:r>
          </a:p>
          <a:p>
            <a:r>
              <a:rPr lang="en-US" sz="1050" b="1" dirty="0" smtClean="0">
                <a:solidFill>
                  <a:schemeClr val="bg1"/>
                </a:solidFill>
                <a:latin typeface="Abadi MT Condensed Light"/>
                <a:cs typeface="Abadi MT Condensed Light"/>
              </a:rPr>
              <a:t>Women’s Ministries Department</a:t>
            </a:r>
          </a:p>
          <a:p>
            <a:r>
              <a:rPr lang="en-US" sz="1000" b="1" dirty="0" smtClean="0">
                <a:solidFill>
                  <a:schemeClr val="bg1"/>
                </a:solidFill>
                <a:latin typeface="Abadi MT Condensed Light"/>
                <a:cs typeface="Abadi MT Condensed Light"/>
                <a:hlinkClick r:id="rId4"/>
              </a:rPr>
              <a:t>www.adventistwomensministries.org</a:t>
            </a:r>
            <a:r>
              <a:rPr lang="en-US" sz="1000" b="1" dirty="0" smtClean="0">
                <a:solidFill>
                  <a:schemeClr val="bg1"/>
                </a:solidFill>
                <a:latin typeface="Abadi MT Condensed Light"/>
                <a:cs typeface="Abadi MT Condensed Light"/>
              </a:rPr>
              <a:t> </a:t>
            </a:r>
            <a:endParaRPr lang="en-US" sz="10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8815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503382" y="2316021"/>
            <a:ext cx="8229600" cy="3618343"/>
          </a:xfrm>
        </p:spPr>
        <p:txBody>
          <a:bodyPr>
            <a:normAutofit/>
          </a:bodyPr>
          <a:lstStyle/>
          <a:p>
            <a:pPr algn="ctr"/>
            <a:r>
              <a:rPr lang="en-US" sz="4000" b="1" dirty="0" smtClean="0">
                <a:solidFill>
                  <a:srgbClr val="002060"/>
                </a:solidFill>
                <a:latin typeface="Calibri" pitchFamily="34" charset="0"/>
                <a:cs typeface="Calibri" pitchFamily="34" charset="0"/>
              </a:rPr>
              <a:t>When have you experienced hatred, sadness, fear, rage, or jealousy? How did you deal with them? What do you wish you had done differently?</a:t>
            </a:r>
            <a:endParaRPr lang="en-US" sz="4000" dirty="0" smtClean="0">
              <a:solidFill>
                <a:srgbClr val="002060"/>
              </a:solidFill>
              <a:latin typeface="Calibri" pitchFamily="34" charset="0"/>
              <a:cs typeface="Calibri" pitchFamily="34" charset="0"/>
            </a:endParaRPr>
          </a:p>
          <a:p>
            <a:pPr algn="ctr"/>
            <a:endParaRPr lang="en-US" sz="4000" dirty="0"/>
          </a:p>
        </p:txBody>
      </p:sp>
    </p:spTree>
    <p:extLst>
      <p:ext uri="{BB962C8B-B14F-4D97-AF65-F5344CB8AC3E}">
        <p14:creationId xmlns:p14="http://schemas.microsoft.com/office/powerpoint/2010/main" val="31210397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3189106" y="395574"/>
            <a:ext cx="5638800" cy="1143000"/>
          </a:xfrm>
        </p:spPr>
        <p:txBody>
          <a:bodyPr/>
          <a:lstStyle/>
          <a:p>
            <a:r>
              <a:rPr lang="en-US" b="1" dirty="0" smtClean="0">
                <a:solidFill>
                  <a:srgbClr val="FFFFFF"/>
                </a:solidFill>
              </a:rPr>
              <a:t>Contrasting Emotions</a:t>
            </a:r>
            <a:endParaRPr lang="en-US" b="1" dirty="0">
              <a:solidFill>
                <a:srgbClr val="FFFFFF"/>
              </a:solidFill>
            </a:endParaRPr>
          </a:p>
        </p:txBody>
      </p:sp>
      <p:sp>
        <p:nvSpPr>
          <p:cNvPr id="3" name="Content Placeholder 2"/>
          <p:cNvSpPr>
            <a:spLocks noGrp="1"/>
          </p:cNvSpPr>
          <p:nvPr>
            <p:ph idx="1"/>
          </p:nvPr>
        </p:nvSpPr>
        <p:spPr>
          <a:xfrm>
            <a:off x="595746" y="1900383"/>
            <a:ext cx="8229600" cy="4525963"/>
          </a:xfrm>
        </p:spPr>
        <p:txBody>
          <a:bodyPr>
            <a:normAutofit/>
          </a:bodyPr>
          <a:lstStyle/>
          <a:p>
            <a:r>
              <a:rPr lang="en-US"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Negative emotional states such as hatred, worry, fear, rage, and jealousy produce immediate physiological responses:</a:t>
            </a:r>
            <a:r>
              <a:rPr lang="en-US" sz="3600" dirty="0" smtClean="0">
                <a:latin typeface="Calibri" pitchFamily="34" charset="0"/>
                <a:cs typeface="Calibri" pitchFamily="34" charset="0"/>
              </a:rPr>
              <a:t> </a:t>
            </a:r>
            <a:r>
              <a:rPr lang="en-US" sz="3600" i="1" dirty="0" smtClean="0">
                <a:latin typeface="Calibri" pitchFamily="34" charset="0"/>
                <a:cs typeface="Calibri" pitchFamily="34" charset="0"/>
              </a:rPr>
              <a:t>a pounding heart, tense muscles, dryness of the mouth, cold sweat, butterflies in the stomach, and other physical manifestations.</a:t>
            </a:r>
          </a:p>
          <a:p>
            <a:pPr marL="0" indent="0">
              <a:buNone/>
            </a:pPr>
            <a:endParaRPr lang="en-US" sz="3600" dirty="0"/>
          </a:p>
        </p:txBody>
      </p:sp>
    </p:spTree>
    <p:extLst>
      <p:ext uri="{BB962C8B-B14F-4D97-AF65-F5344CB8AC3E}">
        <p14:creationId xmlns:p14="http://schemas.microsoft.com/office/powerpoint/2010/main" val="6728998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618837" y="2431477"/>
            <a:ext cx="8229600" cy="3803070"/>
          </a:xfrm>
        </p:spPr>
        <p:txBody>
          <a:bodyPr>
            <a:normAutofit/>
          </a:bodyPr>
          <a:lstStyle/>
          <a:p>
            <a:r>
              <a:rPr lang="en-US"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Positive emotional states such </a:t>
            </a:r>
            <a:r>
              <a:rPr lang="en-US" sz="3600" dirty="0" smtClean="0">
                <a:latin typeface="Calibri" pitchFamily="34" charset="0"/>
                <a:cs typeface="Calibri" pitchFamily="34" charset="0"/>
              </a:rPr>
              <a:t>as </a:t>
            </a:r>
            <a:r>
              <a:rPr lang="en-US" sz="3600" i="1" dirty="0" smtClean="0">
                <a:latin typeface="Calibri" pitchFamily="34" charset="0"/>
                <a:cs typeface="Calibri" pitchFamily="34" charset="0"/>
              </a:rPr>
              <a:t>compassion, kindness, humility, gentleness, and patience are associated with a sense of well-being</a:t>
            </a:r>
            <a:r>
              <a:rPr lang="en-US" sz="3600" dirty="0" smtClean="0">
                <a:latin typeface="Calibri" pitchFamily="34" charset="0"/>
                <a:cs typeface="Calibri" pitchFamily="34" charset="0"/>
              </a:rPr>
              <a:t>, a positive outlook, and an optimal relationship with others and with God.</a:t>
            </a:r>
          </a:p>
          <a:p>
            <a:endParaRPr lang="en-US" sz="3600" dirty="0"/>
          </a:p>
        </p:txBody>
      </p:sp>
    </p:spTree>
    <p:extLst>
      <p:ext uri="{BB962C8B-B14F-4D97-AF65-F5344CB8AC3E}">
        <p14:creationId xmlns:p14="http://schemas.microsoft.com/office/powerpoint/2010/main" val="25134822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780474" y="2200566"/>
            <a:ext cx="7532255" cy="4525963"/>
          </a:xfrm>
        </p:spPr>
        <p:txBody>
          <a:bodyPr>
            <a:normAutofit/>
          </a:bodyPr>
          <a:lstStyle/>
          <a:p>
            <a:pPr lvl="0" algn="ctr"/>
            <a:r>
              <a:rPr lang="en-US" sz="4400" b="1" dirty="0" smtClean="0">
                <a:solidFill>
                  <a:srgbClr val="000000"/>
                </a:solidFill>
                <a:effectLst>
                  <a:outerShdw blurRad="38100" dist="38100" dir="2700000" algn="tl">
                    <a:srgbClr val="000000">
                      <a:alpha val="43137"/>
                    </a:srgbClr>
                  </a:outerShdw>
                </a:effectLst>
              </a:rPr>
              <a:t>Read Galatians 5:22. How should the fruit of the Spirit make a difference in the way people experience life?</a:t>
            </a:r>
            <a:endParaRPr lang="en-US" sz="4400" dirty="0" smtClean="0">
              <a:solidFill>
                <a:srgbClr val="000000"/>
              </a:solidFill>
              <a:effectLst>
                <a:outerShdw blurRad="38100" dist="38100" dir="2700000" algn="tl">
                  <a:srgbClr val="000000">
                    <a:alpha val="43137"/>
                  </a:srgbClr>
                </a:outerShdw>
              </a:effectLst>
            </a:endParaRPr>
          </a:p>
          <a:p>
            <a:pPr algn="ctr"/>
            <a:endParaRPr lang="en-US" sz="4400" dirty="0">
              <a:solidFill>
                <a:srgbClr val="000000"/>
              </a:solidFill>
            </a:endParaRPr>
          </a:p>
        </p:txBody>
      </p:sp>
    </p:spTree>
    <p:extLst>
      <p:ext uri="{BB962C8B-B14F-4D97-AF65-F5344CB8AC3E}">
        <p14:creationId xmlns:p14="http://schemas.microsoft.com/office/powerpoint/2010/main" val="3139303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3487274" y="377964"/>
            <a:ext cx="5361927" cy="1143000"/>
          </a:xfrm>
        </p:spPr>
        <p:txBody>
          <a:bodyPr>
            <a:noAutofit/>
          </a:bodyPr>
          <a:lstStyle/>
          <a:p>
            <a:pPr algn="l"/>
            <a:r>
              <a:rPr lang="en-US"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Jesus’ Emotions: Part I</a:t>
            </a:r>
            <a:endParaRPr lang="en-US" sz="5400" b="1" dirty="0">
              <a:solidFill>
                <a:srgbClr val="FFFFFF"/>
              </a:solidFill>
            </a:endParaRPr>
          </a:p>
        </p:txBody>
      </p:sp>
      <p:sp>
        <p:nvSpPr>
          <p:cNvPr id="3" name="Content Placeholder 2"/>
          <p:cNvSpPr>
            <a:spLocks noGrp="1"/>
          </p:cNvSpPr>
          <p:nvPr>
            <p:ph idx="1"/>
          </p:nvPr>
        </p:nvSpPr>
        <p:spPr>
          <a:xfrm>
            <a:off x="480291" y="1808019"/>
            <a:ext cx="8229600" cy="4525963"/>
          </a:xfrm>
        </p:spPr>
        <p:txBody>
          <a:bodyPr>
            <a:normAutofit/>
          </a:bodyPr>
          <a:lstStyle/>
          <a:p>
            <a:r>
              <a:rPr lang="en-US"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In Mark 8:1–3, </a:t>
            </a:r>
            <a:r>
              <a:rPr lang="en-US" sz="3600" dirty="0" smtClean="0">
                <a:latin typeface="Calibri" pitchFamily="34" charset="0"/>
                <a:cs typeface="Calibri" pitchFamily="34" charset="0"/>
              </a:rPr>
              <a:t>“compassion” was the motivator that led Jesus to devise a plan for feeding the multitude.</a:t>
            </a:r>
          </a:p>
          <a:p>
            <a:pPr marL="0" indent="0">
              <a:buNone/>
            </a:pPr>
            <a:endParaRPr lang="en-US" sz="1100" dirty="0" smtClean="0">
              <a:latin typeface="Calibri" pitchFamily="34" charset="0"/>
              <a:cs typeface="Calibri" pitchFamily="34" charset="0"/>
            </a:endParaRPr>
          </a:p>
          <a:p>
            <a:r>
              <a:rPr lang="en-US" sz="3600" b="1" dirty="0" smtClean="0">
                <a:latin typeface="Calibri" pitchFamily="34" charset="0"/>
                <a:cs typeface="Calibri" pitchFamily="34" charset="0"/>
              </a:rPr>
              <a:t>Other than the crowds, what other acts of Jesus were performed out of compassion? </a:t>
            </a:r>
            <a:r>
              <a:rPr lang="en-US" sz="3600" i="1" dirty="0" smtClean="0">
                <a:latin typeface="Calibri" pitchFamily="34" charset="0"/>
                <a:cs typeface="Calibri" pitchFamily="34" charset="0"/>
              </a:rPr>
              <a:t>Mark 1:40, 41; 6:34.</a:t>
            </a:r>
            <a:endParaRPr lang="en-US" sz="3600" dirty="0" smtClean="0">
              <a:latin typeface="Calibri" pitchFamily="34" charset="0"/>
              <a:cs typeface="Calibri" pitchFamily="34" charset="0"/>
            </a:endParaRPr>
          </a:p>
          <a:p>
            <a:pPr marL="0" indent="0">
              <a:buNone/>
            </a:pPr>
            <a:endParaRPr lang="en-US" sz="3600" dirty="0"/>
          </a:p>
        </p:txBody>
      </p:sp>
    </p:spTree>
    <p:extLst>
      <p:ext uri="{BB962C8B-B14F-4D97-AF65-F5344CB8AC3E}">
        <p14:creationId xmlns:p14="http://schemas.microsoft.com/office/powerpoint/2010/main" val="41301537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p:txBody>
          <a:bodyPr>
            <a:noAutofit/>
          </a:bodyPr>
          <a:lstStyle/>
          <a:p>
            <a:r>
              <a:rPr lang="en-US" sz="3600" b="1" dirty="0" smtClean="0">
                <a:solidFill>
                  <a:srgbClr val="002060"/>
                </a:solidFill>
                <a:latin typeface="Calibri" pitchFamily="34" charset="0"/>
                <a:cs typeface="Calibri" pitchFamily="34" charset="0"/>
              </a:rPr>
              <a:t>What are ways that you express compassion? That is, it’s one thing to feel compassion (most folk do that), but it’s another to express it by concrete deeds. </a:t>
            </a:r>
          </a:p>
          <a:p>
            <a:r>
              <a:rPr lang="en-US" sz="3600" b="1" dirty="0" smtClean="0">
                <a:solidFill>
                  <a:srgbClr val="002060"/>
                </a:solidFill>
                <a:latin typeface="Calibri" pitchFamily="34" charset="0"/>
                <a:cs typeface="Calibri" pitchFamily="34" charset="0"/>
              </a:rPr>
              <a:t>How might you through words and deeds better reveal the compassion you feel for those who are hurting? </a:t>
            </a:r>
            <a:endParaRPr lang="en-US" sz="3600" dirty="0" smtClean="0">
              <a:solidFill>
                <a:srgbClr val="002060"/>
              </a:solidFill>
              <a:latin typeface="Calibri" pitchFamily="34" charset="0"/>
              <a:cs typeface="Calibri" pitchFamily="34" charset="0"/>
            </a:endParaRPr>
          </a:p>
          <a:p>
            <a:pPr marL="0" indent="0">
              <a:buNone/>
            </a:pPr>
            <a:endParaRPr lang="en-US" sz="3600" dirty="0"/>
          </a:p>
        </p:txBody>
      </p:sp>
    </p:spTree>
    <p:extLst>
      <p:ext uri="{BB962C8B-B14F-4D97-AF65-F5344CB8AC3E}">
        <p14:creationId xmlns:p14="http://schemas.microsoft.com/office/powerpoint/2010/main" val="2936134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3265530" y="510640"/>
            <a:ext cx="5886025" cy="856817"/>
          </a:xfrm>
        </p:spPr>
        <p:txBody>
          <a:bodyPr>
            <a:noAutofit/>
          </a:bodyPr>
          <a:lstStyle/>
          <a:p>
            <a:pPr algn="l"/>
            <a:r>
              <a:rPr lang="en-US"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r>
            <a:br>
              <a:rPr lang="en-US"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br>
            <a:r>
              <a:rPr lang="en-US"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Jesus’ Emotions: Part II</a:t>
            </a:r>
            <a:r>
              <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r>
            <a:br>
              <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br>
            <a:endParaRPr lang="en-US" dirty="0">
              <a:solidFill>
                <a:srgbClr val="FFFFFF"/>
              </a:solidFill>
            </a:endParaRPr>
          </a:p>
        </p:txBody>
      </p:sp>
      <p:sp>
        <p:nvSpPr>
          <p:cNvPr id="3" name="Content Placeholder 2"/>
          <p:cNvSpPr>
            <a:spLocks noGrp="1"/>
          </p:cNvSpPr>
          <p:nvPr>
            <p:ph idx="1"/>
          </p:nvPr>
        </p:nvSpPr>
        <p:spPr>
          <a:xfrm>
            <a:off x="503382" y="2260646"/>
            <a:ext cx="8229600" cy="3687618"/>
          </a:xfrm>
        </p:spPr>
        <p:txBody>
          <a:bodyPr>
            <a:normAutofit/>
          </a:bodyPr>
          <a:lstStyle/>
          <a:p>
            <a:pPr marL="0" indent="0" algn="ctr">
              <a:buNone/>
            </a:pPr>
            <a:r>
              <a:rPr lang="en-US" sz="4000" dirty="0" smtClean="0">
                <a:latin typeface="Calibri" pitchFamily="34" charset="0"/>
                <a:cs typeface="Calibri" pitchFamily="34" charset="0"/>
              </a:rPr>
              <a:t>The Gospel writers record two occasions when </a:t>
            </a:r>
            <a:r>
              <a:rPr lang="en-US" sz="40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Jesus wept. </a:t>
            </a:r>
            <a:r>
              <a:rPr lang="en-US" sz="4000" dirty="0" smtClean="0">
                <a:latin typeface="Calibri" pitchFamily="34" charset="0"/>
                <a:cs typeface="Calibri" pitchFamily="34" charset="0"/>
              </a:rPr>
              <a:t>People usually cry for themselves, but on these occasions Jesus’ sorrow came from a deep feeling for others.</a:t>
            </a:r>
          </a:p>
          <a:p>
            <a:pPr marL="0" indent="0" algn="ctr">
              <a:buNone/>
            </a:pPr>
            <a:endParaRPr lang="en-US" sz="4000" dirty="0"/>
          </a:p>
        </p:txBody>
      </p:sp>
    </p:spTree>
    <p:extLst>
      <p:ext uri="{BB962C8B-B14F-4D97-AF65-F5344CB8AC3E}">
        <p14:creationId xmlns:p14="http://schemas.microsoft.com/office/powerpoint/2010/main" val="34786890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p:txBody>
          <a:bodyPr>
            <a:normAutofit/>
          </a:bodyPr>
          <a:lstStyle/>
          <a:p>
            <a:r>
              <a:rPr lang="en-US" sz="4000" b="1" dirty="0" smtClean="0">
                <a:solidFill>
                  <a:srgbClr val="002060"/>
                </a:solidFill>
                <a:latin typeface="Calibri" pitchFamily="34" charset="0"/>
                <a:cs typeface="Calibri" pitchFamily="34" charset="0"/>
              </a:rPr>
              <a:t>What were some of the painful emotions Jesus experienced in the following stories? </a:t>
            </a:r>
            <a:r>
              <a:rPr lang="en-US" sz="4000" i="1" dirty="0" smtClean="0">
                <a:solidFill>
                  <a:srgbClr val="002060"/>
                </a:solidFill>
                <a:latin typeface="Calibri" pitchFamily="34" charset="0"/>
                <a:cs typeface="Calibri" pitchFamily="34" charset="0"/>
              </a:rPr>
              <a:t>Matt. 26:37, 38; Mark 3:5; 8:12; John 11:32–38; Mark 11:15, 16. </a:t>
            </a:r>
          </a:p>
          <a:p>
            <a:r>
              <a:rPr lang="en-US" sz="4000" b="1" dirty="0" smtClean="0">
                <a:solidFill>
                  <a:srgbClr val="002060"/>
                </a:solidFill>
                <a:latin typeface="Calibri" pitchFamily="34" charset="0"/>
                <a:cs typeface="Calibri" pitchFamily="34" charset="0"/>
              </a:rPr>
              <a:t>What caused the emotions He experienced?</a:t>
            </a:r>
            <a:endParaRPr lang="en-US" sz="4000" dirty="0"/>
          </a:p>
        </p:txBody>
      </p:sp>
    </p:spTree>
    <p:extLst>
      <p:ext uri="{BB962C8B-B14F-4D97-AF65-F5344CB8AC3E}">
        <p14:creationId xmlns:p14="http://schemas.microsoft.com/office/powerpoint/2010/main" val="673505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a:xfrm>
            <a:off x="503382" y="2110359"/>
            <a:ext cx="8229600" cy="4525963"/>
          </a:xfrm>
        </p:spPr>
        <p:txBody>
          <a:bodyPr anchor="t">
            <a:normAutofit/>
          </a:bodyPr>
          <a:lstStyle/>
          <a:p>
            <a:r>
              <a:rPr lang="en-US" sz="4000" dirty="0" smtClean="0">
                <a:latin typeface="Calibri" pitchFamily="34" charset="0"/>
                <a:cs typeface="Calibri" pitchFamily="34" charset="0"/>
              </a:rPr>
              <a:t>The first few verses of Isaiah 53 confirm that </a:t>
            </a:r>
            <a:r>
              <a:rPr lang="en-US" sz="40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Jesus was a man of sorrows. </a:t>
            </a:r>
            <a:r>
              <a:rPr lang="en-US" sz="4000" dirty="0" smtClean="0">
                <a:latin typeface="Calibri" pitchFamily="34" charset="0"/>
                <a:cs typeface="Calibri" pitchFamily="34" charset="0"/>
              </a:rPr>
              <a:t>Even though He experienced many moments of joy, </a:t>
            </a:r>
            <a:r>
              <a:rPr lang="en-US" sz="40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He also felt severe emotional pain.</a:t>
            </a:r>
          </a:p>
          <a:p>
            <a:endParaRPr lang="en-US" sz="4000" dirty="0"/>
          </a:p>
        </p:txBody>
      </p:sp>
    </p:spTree>
    <p:extLst>
      <p:ext uri="{BB962C8B-B14F-4D97-AF65-F5344CB8AC3E}">
        <p14:creationId xmlns:p14="http://schemas.microsoft.com/office/powerpoint/2010/main" val="19698230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4253258" y="447626"/>
            <a:ext cx="4652719" cy="1143000"/>
          </a:xfrm>
        </p:spPr>
        <p:txBody>
          <a:bodyPr>
            <a:normAutofit fontScale="90000"/>
          </a:bodyPr>
          <a:lstStyle/>
          <a:p>
            <a:r>
              <a:rPr lang="en-US"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God’s PLAN for</a:t>
            </a:r>
            <a:br>
              <a:rPr lang="en-US"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br>
            <a:r>
              <a:rPr lang="en-US"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Painful Emotions</a:t>
            </a:r>
            <a:r>
              <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r>
            <a:br>
              <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br>
            <a:endParaRPr lang="en-US" dirty="0">
              <a:solidFill>
                <a:srgbClr val="FFFFFF"/>
              </a:solidFill>
            </a:endParaRPr>
          </a:p>
        </p:txBody>
      </p:sp>
      <p:sp>
        <p:nvSpPr>
          <p:cNvPr id="3" name="Content Placeholder 2"/>
          <p:cNvSpPr>
            <a:spLocks noGrp="1"/>
          </p:cNvSpPr>
          <p:nvPr>
            <p:ph idx="1"/>
          </p:nvPr>
        </p:nvSpPr>
        <p:spPr>
          <a:xfrm>
            <a:off x="719254" y="1922696"/>
            <a:ext cx="7888054" cy="4525963"/>
          </a:xfrm>
        </p:spPr>
        <p:txBody>
          <a:bodyPr>
            <a:noAutofit/>
          </a:bodyPr>
          <a:lstStyle/>
          <a:p>
            <a:r>
              <a:rPr lang="en-US" sz="3600" b="1" dirty="0" smtClean="0">
                <a:latin typeface="Calibri" pitchFamily="34" charset="0"/>
                <a:cs typeface="Calibri" pitchFamily="34" charset="0"/>
              </a:rPr>
              <a:t>Read John 16:20–24. What is Jesus’ promise in regard to pain and grief? </a:t>
            </a:r>
          </a:p>
          <a:p>
            <a:pPr marL="0" indent="0">
              <a:buNone/>
            </a:pPr>
            <a:endParaRPr lang="en-US" sz="1100" dirty="0" smtClean="0">
              <a:latin typeface="Calibri" pitchFamily="34" charset="0"/>
              <a:cs typeface="Calibri" pitchFamily="34" charset="0"/>
            </a:endParaRPr>
          </a:p>
          <a:p>
            <a:r>
              <a:rPr lang="en-US"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The passage offers great hope to anyone going through physical or psychological pain. </a:t>
            </a:r>
            <a:r>
              <a:rPr lang="en-US" sz="3600" dirty="0" smtClean="0">
                <a:latin typeface="Calibri" pitchFamily="34" charset="0"/>
                <a:cs typeface="Calibri" pitchFamily="34" charset="0"/>
              </a:rPr>
              <a:t>Here are a few things that can be learned from this text:</a:t>
            </a:r>
          </a:p>
          <a:p>
            <a:pPr marL="0" indent="0">
              <a:buNone/>
            </a:pPr>
            <a:endParaRPr lang="en-US" sz="3600" dirty="0"/>
          </a:p>
        </p:txBody>
      </p:sp>
    </p:spTree>
    <p:extLst>
      <p:ext uri="{BB962C8B-B14F-4D97-AF65-F5344CB8AC3E}">
        <p14:creationId xmlns:p14="http://schemas.microsoft.com/office/powerpoint/2010/main" val="11318072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1"/>
            <a:ext cx="9315482" cy="6927272"/>
          </a:xfrm>
          <a:prstGeom prst="rect">
            <a:avLst/>
          </a:prstGeom>
        </p:spPr>
      </p:pic>
      <p:sp>
        <p:nvSpPr>
          <p:cNvPr id="2" name="Title 1"/>
          <p:cNvSpPr>
            <a:spLocks noGrp="1"/>
          </p:cNvSpPr>
          <p:nvPr>
            <p:ph type="ctrTitle"/>
          </p:nvPr>
        </p:nvSpPr>
        <p:spPr/>
        <p:txBody>
          <a:bodyPr/>
          <a:lstStyle/>
          <a:p>
            <a:r>
              <a:rPr lang="en-US" sz="4000" dirty="0" smtClean="0">
                <a:latin typeface="Adobe Caslon Pro Bold"/>
                <a:cs typeface="Adobe Caslon Pro Bold"/>
              </a:rPr>
              <a:t>Lesson|1</a:t>
            </a:r>
            <a:br>
              <a:rPr lang="en-US" sz="4000" dirty="0" smtClean="0">
                <a:latin typeface="Adobe Caslon Pro Bold"/>
                <a:cs typeface="Adobe Caslon Pro Bold"/>
              </a:rPr>
            </a:br>
            <a:r>
              <a:rPr lang="en-US" dirty="0" smtClean="0">
                <a:solidFill>
                  <a:schemeClr val="accent5">
                    <a:lumMod val="50000"/>
                  </a:schemeClr>
                </a:solidFill>
                <a:latin typeface="Adobe Caslon Pro Bold"/>
                <a:cs typeface="Adobe Caslon Pro Bold"/>
              </a:rPr>
              <a:t>EMOTIONS</a:t>
            </a:r>
            <a:endParaRPr lang="en-US" dirty="0">
              <a:solidFill>
                <a:schemeClr val="accent5">
                  <a:lumMod val="50000"/>
                </a:schemeClr>
              </a:solidFill>
              <a:latin typeface="Adobe Caslon Pro Bold"/>
              <a:cs typeface="Adobe Caslon Pro Bold"/>
            </a:endParaRPr>
          </a:p>
        </p:txBody>
      </p:sp>
      <p:pic>
        <p:nvPicPr>
          <p:cNvPr id="7" name="Picture 6" descr="Face.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569" y="3847551"/>
            <a:ext cx="4631125" cy="3087417"/>
          </a:xfrm>
          <a:prstGeom prst="rect">
            <a:avLst/>
          </a:prstGeom>
        </p:spPr>
      </p:pic>
      <p:sp>
        <p:nvSpPr>
          <p:cNvPr id="5" name="Subtitle 2"/>
          <p:cNvSpPr txBox="1">
            <a:spLocks/>
          </p:cNvSpPr>
          <p:nvPr/>
        </p:nvSpPr>
        <p:spPr>
          <a:xfrm>
            <a:off x="3002534" y="6313292"/>
            <a:ext cx="3429000" cy="533400"/>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smtClean="0">
                <a:solidFill>
                  <a:srgbClr val="000000"/>
                </a:solidFill>
                <a:latin typeface="Calibri" pitchFamily="34" charset="0"/>
                <a:cs typeface="Calibri" pitchFamily="34" charset="0"/>
              </a:rPr>
              <a:t>General Conference</a:t>
            </a:r>
          </a:p>
          <a:p>
            <a:r>
              <a:rPr lang="en-US" sz="1200" dirty="0" smtClean="0">
                <a:solidFill>
                  <a:srgbClr val="000000"/>
                </a:solidFill>
                <a:latin typeface="Calibri" pitchFamily="34" charset="0"/>
                <a:cs typeface="Calibri" pitchFamily="34" charset="0"/>
              </a:rPr>
              <a:t>Women’s Ministries Department</a:t>
            </a:r>
          </a:p>
          <a:p>
            <a:r>
              <a:rPr lang="en-US" sz="1200" dirty="0" smtClean="0">
                <a:solidFill>
                  <a:srgbClr val="000000"/>
                </a:solidFill>
                <a:latin typeface="Calibri" pitchFamily="34" charset="0"/>
                <a:cs typeface="Calibri" pitchFamily="34" charset="0"/>
                <a:hlinkClick r:id="rId5"/>
              </a:rPr>
              <a:t>www.adventistwomensministries.org</a:t>
            </a:r>
            <a:r>
              <a:rPr lang="en-US" sz="1200" dirty="0" smtClean="0">
                <a:solidFill>
                  <a:srgbClr val="000000"/>
                </a:solidFill>
                <a:latin typeface="Calibri" pitchFamily="34" charset="0"/>
                <a:cs typeface="Calibri" pitchFamily="34" charset="0"/>
              </a:rPr>
              <a:t> </a:t>
            </a:r>
            <a:endParaRPr lang="en-US" sz="1200" dirty="0">
              <a:solidFill>
                <a:srgbClr val="000000"/>
              </a:solidFill>
              <a:latin typeface="Calibri" pitchFamily="34" charset="0"/>
              <a:cs typeface="Calibri" pitchFamily="34" charset="0"/>
            </a:endParaRPr>
          </a:p>
        </p:txBody>
      </p:sp>
      <p:sp>
        <p:nvSpPr>
          <p:cNvPr id="3" name="Subtitle 2"/>
          <p:cNvSpPr>
            <a:spLocks noGrp="1"/>
          </p:cNvSpPr>
          <p:nvPr>
            <p:ph type="subTitle" idx="1"/>
          </p:nvPr>
        </p:nvSpPr>
        <p:spPr>
          <a:xfrm>
            <a:off x="1371600" y="3724563"/>
            <a:ext cx="6400800" cy="639618"/>
          </a:xfrm>
        </p:spPr>
        <p:txBody>
          <a:bodyPr>
            <a:normAutofit/>
          </a:bodyPr>
          <a:lstStyle/>
          <a:p>
            <a:r>
              <a:rPr lang="en-US" sz="1800" dirty="0" smtClean="0">
                <a:latin typeface="Adobe Caslon Pro"/>
                <a:cs typeface="Adobe Caslon Pro"/>
              </a:rPr>
              <a:t>By Julian </a:t>
            </a:r>
            <a:r>
              <a:rPr lang="en-US" sz="1800" dirty="0" err="1" smtClean="0">
                <a:latin typeface="Adobe Caslon Pro"/>
                <a:cs typeface="Adobe Caslon Pro"/>
              </a:rPr>
              <a:t>Melgosa</a:t>
            </a:r>
            <a:endParaRPr lang="en-US" sz="1800" dirty="0">
              <a:latin typeface="Adobe Caslon Pro"/>
              <a:cs typeface="Adobe Caslon Pro"/>
            </a:endParaRPr>
          </a:p>
        </p:txBody>
      </p:sp>
      <p:pic>
        <p:nvPicPr>
          <p:cNvPr id="4" name="Picture 7" descr="WMLOGO-smal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4840" y="5835936"/>
            <a:ext cx="559277" cy="42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8237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448774" y="2240878"/>
            <a:ext cx="8229600" cy="3765541"/>
          </a:xfrm>
        </p:spPr>
        <p:txBody>
          <a:bodyPr>
            <a:noAutofit/>
          </a:bodyPr>
          <a:lstStyle/>
          <a:p>
            <a:r>
              <a:rPr lang="en-US" sz="3600" b="1" i="1" dirty="0" smtClean="0">
                <a:solidFill>
                  <a:srgbClr val="C00000"/>
                </a:solidFill>
                <a:latin typeface="Calibri" pitchFamily="34" charset="0"/>
                <a:cs typeface="Calibri" pitchFamily="34" charset="0"/>
              </a:rPr>
              <a:t>The world seems to be full of joy.</a:t>
            </a:r>
            <a:r>
              <a:rPr lang="en-US" sz="3600" i="1" dirty="0" smtClean="0">
                <a:solidFill>
                  <a:srgbClr val="C00000"/>
                </a:solidFill>
                <a:latin typeface="Calibri" pitchFamily="34" charset="0"/>
                <a:cs typeface="Calibri" pitchFamily="34" charset="0"/>
              </a:rPr>
              <a:t> </a:t>
            </a:r>
            <a:r>
              <a:rPr lang="en-US" sz="3600" dirty="0" smtClean="0">
                <a:latin typeface="Calibri" pitchFamily="34" charset="0"/>
                <a:cs typeface="Calibri" pitchFamily="34" charset="0"/>
              </a:rPr>
              <a:t>Often the believer looks around and is reminded of the unfairness of life.</a:t>
            </a:r>
          </a:p>
          <a:p>
            <a:endParaRPr lang="en-US" sz="1100" dirty="0" smtClean="0">
              <a:latin typeface="Calibri" pitchFamily="34" charset="0"/>
              <a:cs typeface="Calibri" pitchFamily="34" charset="0"/>
            </a:endParaRPr>
          </a:p>
          <a:p>
            <a:r>
              <a:rPr lang="en-US" sz="3600" b="1" i="1" dirty="0" smtClean="0">
                <a:solidFill>
                  <a:srgbClr val="C00000"/>
                </a:solidFill>
                <a:latin typeface="Calibri" pitchFamily="34" charset="0"/>
                <a:cs typeface="Calibri" pitchFamily="34" charset="0"/>
              </a:rPr>
              <a:t>Grief, sorrow and anguish will turn to joy.</a:t>
            </a:r>
            <a:r>
              <a:rPr lang="en-US" sz="3600" i="1" dirty="0" smtClean="0">
                <a:solidFill>
                  <a:srgbClr val="C00000"/>
                </a:solidFill>
                <a:latin typeface="Calibri" pitchFamily="34" charset="0"/>
                <a:cs typeface="Calibri" pitchFamily="34" charset="0"/>
              </a:rPr>
              <a:t> </a:t>
            </a:r>
            <a:r>
              <a:rPr lang="en-US" sz="3600" dirty="0" smtClean="0">
                <a:latin typeface="Calibri" pitchFamily="34" charset="0"/>
                <a:cs typeface="Calibri" pitchFamily="34" charset="0"/>
              </a:rPr>
              <a:t>This is the core of Jesus’ promise.</a:t>
            </a:r>
          </a:p>
          <a:p>
            <a:endParaRPr lang="en-US" sz="1400" dirty="0" smtClean="0">
              <a:latin typeface="Calibri" pitchFamily="34" charset="0"/>
              <a:cs typeface="Calibri" pitchFamily="34" charset="0"/>
            </a:endParaRPr>
          </a:p>
          <a:p>
            <a:endParaRPr lang="en-US" sz="3600" dirty="0"/>
          </a:p>
        </p:txBody>
      </p:sp>
    </p:spTree>
    <p:extLst>
      <p:ext uri="{BB962C8B-B14F-4D97-AF65-F5344CB8AC3E}">
        <p14:creationId xmlns:p14="http://schemas.microsoft.com/office/powerpoint/2010/main" val="42590806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400032" y="2298411"/>
            <a:ext cx="8229600" cy="4525963"/>
          </a:xfrm>
        </p:spPr>
        <p:txBody>
          <a:bodyPr>
            <a:normAutofit/>
          </a:bodyPr>
          <a:lstStyle/>
          <a:p>
            <a:r>
              <a:rPr lang="en-US" sz="3600" b="1" i="1" dirty="0">
                <a:solidFill>
                  <a:srgbClr val="C00000"/>
                </a:solidFill>
                <a:latin typeface="Calibri" pitchFamily="34" charset="0"/>
                <a:cs typeface="Calibri" pitchFamily="34" charset="0"/>
              </a:rPr>
              <a:t>Past pain will be forgotten.</a:t>
            </a:r>
            <a:r>
              <a:rPr lang="en-US" sz="3600" i="1" dirty="0">
                <a:solidFill>
                  <a:srgbClr val="C00000"/>
                </a:solidFill>
                <a:latin typeface="Calibri" pitchFamily="34" charset="0"/>
                <a:cs typeface="Calibri" pitchFamily="34" charset="0"/>
              </a:rPr>
              <a:t> </a:t>
            </a:r>
            <a:r>
              <a:rPr lang="en-US" sz="3600" dirty="0">
                <a:latin typeface="Calibri" pitchFamily="34" charset="0"/>
                <a:cs typeface="Calibri" pitchFamily="34" charset="0"/>
              </a:rPr>
              <a:t>Memories of the unpleasant past often cause much distress</a:t>
            </a:r>
            <a:r>
              <a:rPr lang="en-US" sz="3600" dirty="0" smtClean="0">
                <a:latin typeface="Calibri" pitchFamily="34" charset="0"/>
                <a:cs typeface="Calibri" pitchFamily="34" charset="0"/>
              </a:rPr>
              <a:t>.</a:t>
            </a:r>
          </a:p>
          <a:p>
            <a:r>
              <a:rPr lang="en-US" sz="3600" b="1" i="1" dirty="0">
                <a:solidFill>
                  <a:srgbClr val="C00000"/>
                </a:solidFill>
              </a:rPr>
              <a:t>No one will take away our joy</a:t>
            </a:r>
            <a:r>
              <a:rPr lang="en-US" sz="3600" i="1" dirty="0">
                <a:solidFill>
                  <a:srgbClr val="C00000"/>
                </a:solidFill>
              </a:rPr>
              <a:t>.</a:t>
            </a:r>
            <a:r>
              <a:rPr lang="en-US" sz="3600" i="1" dirty="0"/>
              <a:t> </a:t>
            </a:r>
            <a:r>
              <a:rPr lang="en-US" sz="3600" dirty="0"/>
              <a:t>The type of joy Jesus offered is not the same as we now understand it. </a:t>
            </a:r>
          </a:p>
          <a:p>
            <a:pPr marL="0" indent="0">
              <a:buNone/>
            </a:pPr>
            <a:endParaRPr lang="en-US" sz="3600" dirty="0">
              <a:latin typeface="Calibri" pitchFamily="34" charset="0"/>
              <a:cs typeface="Calibri" pitchFamily="34" charset="0"/>
            </a:endParaRPr>
          </a:p>
          <a:p>
            <a:endParaRPr lang="en-US" sz="3600" dirty="0"/>
          </a:p>
        </p:txBody>
      </p:sp>
    </p:spTree>
    <p:extLst>
      <p:ext uri="{BB962C8B-B14F-4D97-AF65-F5344CB8AC3E}">
        <p14:creationId xmlns:p14="http://schemas.microsoft.com/office/powerpoint/2010/main" val="9986219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6410" y="2456725"/>
            <a:ext cx="8229600" cy="3287670"/>
          </a:xfrm>
        </p:spPr>
        <p:txBody>
          <a:bodyPr>
            <a:normAutofit/>
          </a:bodyPr>
          <a:lstStyle/>
          <a:p>
            <a:pPr lvl="0"/>
            <a:r>
              <a:rPr lang="en-US" sz="3600" b="1" i="1" dirty="0" smtClean="0">
                <a:solidFill>
                  <a:srgbClr val="C00000"/>
                </a:solidFill>
              </a:rPr>
              <a:t>There will be no needs</a:t>
            </a:r>
            <a:r>
              <a:rPr lang="en-US" sz="3600" i="1" dirty="0" smtClean="0"/>
              <a:t>. </a:t>
            </a:r>
            <a:r>
              <a:rPr lang="en-US" sz="3600" dirty="0" smtClean="0"/>
              <a:t>Jesus affirms that the righteous will no longer ask anything. They will not need to make requests and supplications to Jesus, because all their needs will have been met.</a:t>
            </a:r>
          </a:p>
          <a:p>
            <a:endParaRPr lang="en-US" sz="3600" dirty="0"/>
          </a:p>
        </p:txBody>
      </p:sp>
    </p:spTree>
    <p:extLst>
      <p:ext uri="{BB962C8B-B14F-4D97-AF65-F5344CB8AC3E}">
        <p14:creationId xmlns:p14="http://schemas.microsoft.com/office/powerpoint/2010/main" val="22421399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318654" y="2043632"/>
            <a:ext cx="8229600" cy="4525963"/>
          </a:xfrm>
        </p:spPr>
        <p:txBody>
          <a:bodyPr>
            <a:normAutofit/>
          </a:bodyPr>
          <a:lstStyle/>
          <a:p>
            <a:pPr lvl="0" algn="ctr"/>
            <a:r>
              <a:rPr lang="en-US" sz="36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How can negative emotions be compensated with positive ones? Consider the experience of Mary Magdalene and the other Mary, who went to look at Jesus’ tomb, and were “afraid yet filled with joy” </a:t>
            </a:r>
          </a:p>
          <a:p>
            <a:pPr marL="0" lvl="0" indent="0" algn="ctr">
              <a:buNone/>
            </a:pPr>
            <a:r>
              <a:rPr lang="en-US" i="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(Matt. 28:8, NIV).</a:t>
            </a:r>
            <a:endParaRPr lang="en-US" dirty="0" smtClean="0">
              <a:solidFill>
                <a:srgbClr val="000000"/>
              </a:solidFill>
              <a:effectLst>
                <a:outerShdw blurRad="38100" dist="38100" dir="2700000" algn="tl">
                  <a:srgbClr val="000000">
                    <a:alpha val="43137"/>
                  </a:srgbClr>
                </a:outerShdw>
              </a:effectLst>
              <a:latin typeface="Calibri" pitchFamily="34" charset="0"/>
              <a:cs typeface="Calibri" pitchFamily="34" charset="0"/>
            </a:endParaRPr>
          </a:p>
          <a:p>
            <a:pPr marL="0" indent="0">
              <a:buNone/>
            </a:pPr>
            <a:endParaRPr lang="en-US" sz="3600" dirty="0">
              <a:solidFill>
                <a:srgbClr val="000000"/>
              </a:solidFill>
            </a:endParaRPr>
          </a:p>
        </p:txBody>
      </p:sp>
    </p:spTree>
    <p:extLst>
      <p:ext uri="{BB962C8B-B14F-4D97-AF65-F5344CB8AC3E}">
        <p14:creationId xmlns:p14="http://schemas.microsoft.com/office/powerpoint/2010/main" val="11431170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17454" y="274638"/>
            <a:ext cx="5269346" cy="1143000"/>
          </a:xfrm>
        </p:spPr>
        <p:txBody>
          <a:bodyPr/>
          <a:lstStyle/>
          <a:p>
            <a:r>
              <a:rPr lang="en-US" dirty="0" smtClean="0">
                <a:solidFill>
                  <a:srgbClr val="008000"/>
                </a:solidFill>
                <a:latin typeface="Adobe Caslon Pro Bold"/>
                <a:cs typeface="Adobe Caslon Pro Bold"/>
              </a:rPr>
              <a:t>Healing Promise</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417454" y="1600200"/>
            <a:ext cx="5269345" cy="4525963"/>
          </a:xfrm>
        </p:spPr>
        <p:txBody>
          <a:bodyPr>
            <a:normAutofit/>
          </a:bodyPr>
          <a:lstStyle/>
          <a:p>
            <a:pPr marL="0" indent="0" algn="ctr">
              <a:buNone/>
            </a:pPr>
            <a:r>
              <a:rPr lang="en-US" sz="4000" b="1" dirty="0" smtClean="0">
                <a:latin typeface="Adobe Caslon Pro"/>
                <a:cs typeface="Adobe Caslon Pro"/>
              </a:rPr>
              <a:t>“ I tell you the truth, you will weep and mourn while the world rejoices. You will grieve, but your grief will turn to joy ”</a:t>
            </a:r>
          </a:p>
          <a:p>
            <a:pPr marL="0" indent="0" algn="ctr">
              <a:buNone/>
            </a:pPr>
            <a:r>
              <a:rPr lang="en-US" sz="4000" b="1" dirty="0" smtClean="0">
                <a:latin typeface="Adobe Caslon Pro"/>
                <a:cs typeface="Adobe Caslon Pro"/>
              </a:rPr>
              <a:t> </a:t>
            </a:r>
            <a:r>
              <a:rPr lang="en-US" i="1" dirty="0" smtClean="0">
                <a:latin typeface="Adobe Caslon Pro"/>
                <a:cs typeface="Adobe Caslon Pro"/>
              </a:rPr>
              <a:t>(John 16:20, NIV)</a:t>
            </a:r>
            <a:r>
              <a:rPr lang="en-US" b="1" i="1" dirty="0" smtClean="0">
                <a:latin typeface="Adobe Caslon Pro"/>
                <a:cs typeface="Adobe Caslon Pro"/>
              </a:rPr>
              <a:t>.</a:t>
            </a:r>
            <a:endParaRPr lang="en-US" dirty="0" smtClean="0">
              <a:latin typeface="Adobe Caslon Pro"/>
              <a:cs typeface="Adobe Caslon Pro"/>
            </a:endParaRPr>
          </a:p>
          <a:p>
            <a:endParaRPr lang="en-US" sz="4000" dirty="0">
              <a:latin typeface="Adobe Caslon Pro"/>
              <a:cs typeface="Adobe Caslon Pro"/>
            </a:endParaRPr>
          </a:p>
        </p:txBody>
      </p:sp>
    </p:spTree>
    <p:extLst>
      <p:ext uri="{BB962C8B-B14F-4D97-AF65-F5344CB8AC3E}">
        <p14:creationId xmlns:p14="http://schemas.microsoft.com/office/powerpoint/2010/main" val="2158698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69474" y="1599989"/>
            <a:ext cx="4917325" cy="2925618"/>
          </a:xfrm>
        </p:spPr>
        <p:txBody>
          <a:bodyPr>
            <a:noAutofit/>
          </a:bodyPr>
          <a:lstStyle/>
          <a:p>
            <a:pPr marL="0" indent="0" algn="ctr">
              <a:buNone/>
            </a:pPr>
            <a:r>
              <a:rPr lang="en-US" sz="4000" b="1" dirty="0" smtClean="0">
                <a:latin typeface="Calibri" pitchFamily="34" charset="0"/>
                <a:cs typeface="Calibri" pitchFamily="34" charset="0"/>
              </a:rPr>
              <a:t>“ ‘I tell you the truth, you will weep and mourn while the world rejoices. You will grieve, but your grief will turn to joy’ ”</a:t>
            </a:r>
          </a:p>
          <a:p>
            <a:pPr marL="0" indent="0" algn="ctr">
              <a:buNone/>
            </a:pPr>
            <a:r>
              <a:rPr lang="en-US" sz="4000" b="1" dirty="0" smtClean="0">
                <a:latin typeface="Calibri" pitchFamily="34" charset="0"/>
                <a:cs typeface="Calibri" pitchFamily="34" charset="0"/>
              </a:rPr>
              <a:t> </a:t>
            </a:r>
            <a:r>
              <a:rPr lang="en-US" i="1" dirty="0" smtClean="0">
                <a:latin typeface="Calibri" pitchFamily="34" charset="0"/>
                <a:cs typeface="Calibri" pitchFamily="34" charset="0"/>
              </a:rPr>
              <a:t>(John 16:20, NIV)</a:t>
            </a:r>
            <a:r>
              <a:rPr lang="en-US" b="1" i="1" dirty="0" smtClean="0">
                <a:latin typeface="Calibri" pitchFamily="34" charset="0"/>
                <a:cs typeface="Calibri" pitchFamily="34" charset="0"/>
              </a:rPr>
              <a:t>.</a:t>
            </a:r>
            <a:endParaRPr lang="en-US" dirty="0" smtClean="0">
              <a:latin typeface="Calibri" pitchFamily="34" charset="0"/>
              <a:cs typeface="Calibri" pitchFamily="34" charset="0"/>
            </a:endParaRPr>
          </a:p>
          <a:p>
            <a:endParaRPr lang="en-US" sz="4000" dirty="0"/>
          </a:p>
        </p:txBody>
      </p:sp>
    </p:spTree>
    <p:extLst>
      <p:ext uri="{BB962C8B-B14F-4D97-AF65-F5344CB8AC3E}">
        <p14:creationId xmlns:p14="http://schemas.microsoft.com/office/powerpoint/2010/main" val="38776446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38929"/>
            <a:ext cx="8229600" cy="4525963"/>
          </a:xfrm>
        </p:spPr>
        <p:txBody>
          <a:bodyPr>
            <a:normAutofit/>
          </a:bodyPr>
          <a:lstStyle/>
          <a:p>
            <a:pPr marL="0" indent="0" algn="ctr">
              <a:buNone/>
            </a:pPr>
            <a:r>
              <a:rPr lang="en-US" sz="4000" b="1" dirty="0" smtClean="0">
                <a:solidFill>
                  <a:srgbClr val="C00000"/>
                </a:solidFill>
                <a:latin typeface="Calibri" pitchFamily="34" charset="0"/>
                <a:cs typeface="Calibri" pitchFamily="34" charset="0"/>
              </a:rPr>
              <a:t>Emotions are a vital part of the human personality. </a:t>
            </a:r>
            <a:r>
              <a:rPr lang="en-US" sz="4000" dirty="0" smtClean="0">
                <a:latin typeface="Calibri" pitchFamily="34" charset="0"/>
                <a:cs typeface="Calibri" pitchFamily="34" charset="0"/>
              </a:rPr>
              <a:t>They can be powerful motivators, both for good and for evil. And, depending on the emotions, they make us happy, sad, fearful, or joyous. </a:t>
            </a:r>
          </a:p>
          <a:p>
            <a:pPr marL="0" indent="0" algn="ctr">
              <a:buNone/>
            </a:pPr>
            <a:endParaRPr lang="en-US" sz="4000" dirty="0"/>
          </a:p>
        </p:txBody>
      </p:sp>
    </p:spTree>
    <p:extLst>
      <p:ext uri="{BB962C8B-B14F-4D97-AF65-F5344CB8AC3E}">
        <p14:creationId xmlns:p14="http://schemas.microsoft.com/office/powerpoint/2010/main" val="29242888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a:xfrm>
            <a:off x="457200" y="1877292"/>
            <a:ext cx="8229600" cy="4525963"/>
          </a:xfrm>
        </p:spPr>
        <p:txBody>
          <a:bodyPr>
            <a:normAutofit/>
          </a:bodyPr>
          <a:lstStyle/>
          <a:p>
            <a:pPr marL="0" indent="0" algn="ctr">
              <a:buNone/>
            </a:pPr>
            <a:r>
              <a:rPr lang="en-US" sz="3600" b="1" dirty="0" smtClean="0">
                <a:solidFill>
                  <a:srgbClr val="C00000"/>
                </a:solidFill>
                <a:latin typeface="Calibri" pitchFamily="34" charset="0"/>
                <a:cs typeface="Calibri" pitchFamily="34" charset="0"/>
              </a:rPr>
              <a:t>“Positive” emotions can bring a feeling of satisfaction and well-being; </a:t>
            </a:r>
            <a:r>
              <a:rPr lang="en-US" sz="3600" b="1" dirty="0" smtClean="0">
                <a:solidFill>
                  <a:srgbClr val="002060"/>
                </a:solidFill>
                <a:latin typeface="Calibri" pitchFamily="34" charset="0"/>
                <a:cs typeface="Calibri" pitchFamily="34" charset="0"/>
              </a:rPr>
              <a:t>“negative” ones tend to cause pain and anguish.</a:t>
            </a:r>
            <a:r>
              <a:rPr lang="en-US" sz="3600" dirty="0" smtClean="0">
                <a:latin typeface="Calibri" pitchFamily="34" charset="0"/>
                <a:cs typeface="Calibri" pitchFamily="34" charset="0"/>
              </a:rPr>
              <a:t> Though the first ones can promote mental health, a prolonged exposure to “negative” emotions may bring about behavioral and relational problems.</a:t>
            </a:r>
          </a:p>
          <a:p>
            <a:pPr marL="0" indent="0" algn="ctr">
              <a:buNone/>
            </a:pPr>
            <a:endParaRPr lang="en-US" sz="3600" dirty="0"/>
          </a:p>
        </p:txBody>
      </p:sp>
    </p:spTree>
    <p:extLst>
      <p:ext uri="{BB962C8B-B14F-4D97-AF65-F5344CB8AC3E}">
        <p14:creationId xmlns:p14="http://schemas.microsoft.com/office/powerpoint/2010/main" val="10428323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a:xfrm>
            <a:off x="526473" y="1972203"/>
            <a:ext cx="8229600" cy="3687618"/>
          </a:xfrm>
        </p:spPr>
        <p:txBody>
          <a:bodyPr>
            <a:noAutofit/>
          </a:bodyPr>
          <a:lstStyle/>
          <a:p>
            <a:pPr marL="0" indent="0" algn="ctr">
              <a:buNone/>
            </a:pPr>
            <a:r>
              <a:rPr lang="en-US" sz="3600" b="1" i="1" dirty="0" smtClean="0">
                <a:solidFill>
                  <a:srgbClr val="C00000"/>
                </a:solidFill>
                <a:latin typeface="Calibri" pitchFamily="34" charset="0"/>
                <a:cs typeface="Calibri" pitchFamily="34" charset="0"/>
              </a:rPr>
              <a:t>God wants us to enjoy the effects of positive emotions. </a:t>
            </a:r>
            <a:r>
              <a:rPr lang="en-US" sz="3600" i="1" dirty="0" smtClean="0">
                <a:latin typeface="Calibri" pitchFamily="34" charset="0"/>
                <a:cs typeface="Calibri" pitchFamily="34" charset="0"/>
              </a:rPr>
              <a:t>However, because of</a:t>
            </a:r>
            <a:r>
              <a:rPr lang="en-US" sz="3600" dirty="0" smtClean="0">
                <a:latin typeface="Calibri" pitchFamily="34" charset="0"/>
                <a:cs typeface="Calibri" pitchFamily="34" charset="0"/>
              </a:rPr>
              <a:t> sin, we often face the adverse effects of negative emotional experiences. Bible characters were not immune to emotional ups and downs either.</a:t>
            </a:r>
            <a:endParaRPr lang="en-US" sz="3600" dirty="0"/>
          </a:p>
        </p:txBody>
      </p:sp>
    </p:spTree>
    <p:extLst>
      <p:ext uri="{BB962C8B-B14F-4D97-AF65-F5344CB8AC3E}">
        <p14:creationId xmlns:p14="http://schemas.microsoft.com/office/powerpoint/2010/main" val="2196831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3" name="Content Placeholder 2"/>
          <p:cNvSpPr>
            <a:spLocks noGrp="1"/>
          </p:cNvSpPr>
          <p:nvPr>
            <p:ph idx="1"/>
          </p:nvPr>
        </p:nvSpPr>
        <p:spPr>
          <a:xfrm>
            <a:off x="477358" y="2113295"/>
            <a:ext cx="8229600" cy="3549072"/>
          </a:xfrm>
        </p:spPr>
        <p:txBody>
          <a:bodyPr>
            <a:normAutofit/>
          </a:bodyPr>
          <a:lstStyle/>
          <a:p>
            <a:pPr marL="0" indent="0" algn="ctr">
              <a:buNone/>
            </a:pPr>
            <a:r>
              <a:rPr lang="en-US" sz="3600" dirty="0" smtClean="0">
                <a:latin typeface="Calibri" pitchFamily="34" charset="0"/>
                <a:cs typeface="Calibri" pitchFamily="34" charset="0"/>
              </a:rPr>
              <a:t>The relationship between emotions and behavior is not clear and direct. </a:t>
            </a:r>
            <a:r>
              <a:rPr lang="en-US"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At times painful emotions may drive us to our knees in order to seek God as the ultimate source of help and support.</a:t>
            </a:r>
          </a:p>
          <a:p>
            <a:pPr marL="0" indent="0" algn="ctr">
              <a:buNone/>
            </a:pPr>
            <a:endParaRPr lang="en-US" sz="3600" dirty="0"/>
          </a:p>
        </p:txBody>
      </p:sp>
    </p:spTree>
    <p:extLst>
      <p:ext uri="{BB962C8B-B14F-4D97-AF65-F5344CB8AC3E}">
        <p14:creationId xmlns:p14="http://schemas.microsoft.com/office/powerpoint/2010/main" val="3121719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3001819" y="366613"/>
            <a:ext cx="5800436" cy="1143000"/>
          </a:xfrm>
        </p:spPr>
        <p:txBody>
          <a:bodyPr/>
          <a:lstStyle/>
          <a:p>
            <a:r>
              <a:rPr lang="en-US" b="1" dirty="0" smtClean="0">
                <a:solidFill>
                  <a:schemeClr val="bg1"/>
                </a:solidFill>
              </a:rPr>
              <a:t>Negative Emotions</a:t>
            </a:r>
            <a:endParaRPr lang="en-US" b="1" dirty="0">
              <a:solidFill>
                <a:schemeClr val="bg1"/>
              </a:solidFill>
            </a:endParaRPr>
          </a:p>
        </p:txBody>
      </p:sp>
      <p:sp>
        <p:nvSpPr>
          <p:cNvPr id="4" name="Content Placeholder 2"/>
          <p:cNvSpPr>
            <a:spLocks noGrp="1"/>
          </p:cNvSpPr>
          <p:nvPr>
            <p:ph idx="1"/>
          </p:nvPr>
        </p:nvSpPr>
        <p:spPr/>
        <p:txBody>
          <a:bodyPr>
            <a:normAutofit/>
          </a:bodyPr>
          <a:lstStyle/>
          <a:p>
            <a:r>
              <a:rPr lang="en-US" sz="36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Read 2 Samuel 13</a:t>
            </a:r>
            <a:r>
              <a:rPr lang="en-US" sz="3600" b="1" dirty="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sz="3600" dirty="0">
                <a:latin typeface="Calibri" pitchFamily="34" charset="0"/>
                <a:cs typeface="Calibri" pitchFamily="34" charset="0"/>
              </a:rPr>
              <a:t>a story packed with adverse emotional experiences. </a:t>
            </a:r>
            <a:r>
              <a:rPr lang="en-US" sz="3600" dirty="0" smtClean="0">
                <a:latin typeface="Calibri" pitchFamily="34" charset="0"/>
                <a:cs typeface="Calibri" pitchFamily="34" charset="0"/>
              </a:rPr>
              <a:t>In </a:t>
            </a:r>
            <a:r>
              <a:rPr lang="en-US" sz="3600" dirty="0">
                <a:latin typeface="Calibri" pitchFamily="34" charset="0"/>
                <a:cs typeface="Calibri" pitchFamily="34" charset="0"/>
              </a:rPr>
              <a:t>the midst of this turmoil, people ended up inflicting much physical and emotional pain on each other. </a:t>
            </a:r>
            <a:r>
              <a:rPr lang="en-US" sz="3600" dirty="0" smtClean="0">
                <a:latin typeface="Calibri" pitchFamily="34" charset="0"/>
                <a:cs typeface="Calibri" pitchFamily="34" charset="0"/>
              </a:rPr>
              <a:t>The </a:t>
            </a:r>
            <a:r>
              <a:rPr lang="en-US" sz="3600" dirty="0">
                <a:latin typeface="Calibri" pitchFamily="34" charset="0"/>
                <a:cs typeface="Calibri" pitchFamily="34" charset="0"/>
              </a:rPr>
              <a:t>consequences of their behavior touched the entire royal family, impacting even future generations</a:t>
            </a:r>
            <a:r>
              <a:rPr lang="en-US" sz="3600" dirty="0" smtClean="0">
                <a:latin typeface="Calibri" pitchFamily="34" charset="0"/>
                <a:cs typeface="Calibri" pitchFamily="34" charset="0"/>
              </a:rPr>
              <a:t>.</a:t>
            </a:r>
          </a:p>
          <a:p>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669497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 y="0"/>
            <a:ext cx="9130755" cy="6858000"/>
          </a:xfrm>
          <a:prstGeom prst="rect">
            <a:avLst/>
          </a:prstGeom>
        </p:spPr>
      </p:pic>
      <p:sp>
        <p:nvSpPr>
          <p:cNvPr id="2" name="Title 1"/>
          <p:cNvSpPr>
            <a:spLocks noGrp="1"/>
          </p:cNvSpPr>
          <p:nvPr>
            <p:ph type="title"/>
          </p:nvPr>
        </p:nvSpPr>
        <p:spPr>
          <a:xfrm>
            <a:off x="180107" y="1775553"/>
            <a:ext cx="8871527" cy="1143000"/>
          </a:xfrm>
        </p:spPr>
        <p:txBody>
          <a:bodyPr>
            <a:normAutofit fontScale="90000"/>
          </a:bodyPr>
          <a:lstStyle/>
          <a:p>
            <a:r>
              <a:rPr lang="en-US" b="1" i="1" dirty="0" smtClean="0">
                <a:latin typeface="Calibri" pitchFamily="34" charset="0"/>
                <a:cs typeface="Calibri" pitchFamily="34" charset="0"/>
              </a:rPr>
              <a:t>What emotional states can be identified in the following participants?  </a:t>
            </a:r>
            <a:br>
              <a:rPr lang="en-US" b="1" i="1" dirty="0" smtClean="0">
                <a:latin typeface="Calibri" pitchFamily="34" charset="0"/>
                <a:cs typeface="Calibri" pitchFamily="34" charset="0"/>
              </a:rPr>
            </a:br>
            <a:endParaRPr lang="en-US" b="1" dirty="0"/>
          </a:p>
        </p:txBody>
      </p:sp>
      <p:sp>
        <p:nvSpPr>
          <p:cNvPr id="3" name="Content Placeholder 2"/>
          <p:cNvSpPr>
            <a:spLocks noGrp="1"/>
          </p:cNvSpPr>
          <p:nvPr>
            <p:ph idx="1"/>
          </p:nvPr>
        </p:nvSpPr>
        <p:spPr>
          <a:xfrm>
            <a:off x="3112665" y="2863274"/>
            <a:ext cx="2498436" cy="3470708"/>
          </a:xfrm>
        </p:spPr>
        <p:txBody>
          <a:bodyPr>
            <a:normAutofit/>
          </a:bodyPr>
          <a:lstStyle/>
          <a:p>
            <a:r>
              <a:rPr lang="en-US" sz="4000" dirty="0" smtClean="0">
                <a:solidFill>
                  <a:srgbClr val="000041"/>
                </a:solidFill>
              </a:rPr>
              <a:t>Ammon</a:t>
            </a:r>
          </a:p>
          <a:p>
            <a:r>
              <a:rPr lang="en-US" sz="4000" dirty="0" smtClean="0">
                <a:solidFill>
                  <a:srgbClr val="000041"/>
                </a:solidFill>
              </a:rPr>
              <a:t>Tamar</a:t>
            </a:r>
          </a:p>
          <a:p>
            <a:r>
              <a:rPr lang="en-US" sz="4000" dirty="0" smtClean="0">
                <a:solidFill>
                  <a:srgbClr val="000041"/>
                </a:solidFill>
              </a:rPr>
              <a:t>David </a:t>
            </a:r>
          </a:p>
          <a:p>
            <a:r>
              <a:rPr lang="en-US" sz="4000" dirty="0" smtClean="0">
                <a:solidFill>
                  <a:srgbClr val="000041"/>
                </a:solidFill>
              </a:rPr>
              <a:t>Absalom</a:t>
            </a:r>
          </a:p>
          <a:p>
            <a:endParaRPr lang="en-US" sz="4000" dirty="0">
              <a:solidFill>
                <a:srgbClr val="000041"/>
              </a:solidFill>
            </a:endParaRPr>
          </a:p>
        </p:txBody>
      </p:sp>
    </p:spTree>
    <p:extLst>
      <p:ext uri="{BB962C8B-B14F-4D97-AF65-F5344CB8AC3E}">
        <p14:creationId xmlns:p14="http://schemas.microsoft.com/office/powerpoint/2010/main" val="42355146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2359</Words>
  <Application>Microsoft Macintosh PowerPoint</Application>
  <PresentationFormat>On-screen Show (4:3)</PresentationFormat>
  <Paragraphs>173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Lesson|1 EMOTIONS</vt:lpstr>
      <vt:lpstr>PowerPoint Presentation</vt:lpstr>
      <vt:lpstr>PowerPoint Presentation</vt:lpstr>
      <vt:lpstr>PowerPoint Presentation</vt:lpstr>
      <vt:lpstr>PowerPoint Presentation</vt:lpstr>
      <vt:lpstr>PowerPoint Presentation</vt:lpstr>
      <vt:lpstr>Negative Emotions</vt:lpstr>
      <vt:lpstr>What emotional states can be identified in the following participants?   </vt:lpstr>
      <vt:lpstr>PowerPoint Presentation</vt:lpstr>
      <vt:lpstr>Contrasting Emotions</vt:lpstr>
      <vt:lpstr>PowerPoint Presentation</vt:lpstr>
      <vt:lpstr>PowerPoint Presentation</vt:lpstr>
      <vt:lpstr>Jesus’ Emotions: Part I</vt:lpstr>
      <vt:lpstr>PowerPoint Presentation</vt:lpstr>
      <vt:lpstr> Jesus’ Emotions: Part II </vt:lpstr>
      <vt:lpstr>PowerPoint Presentation</vt:lpstr>
      <vt:lpstr>PowerPoint Presentation</vt:lpstr>
      <vt:lpstr>God’s PLAN for  Painful Emotions </vt:lpstr>
      <vt:lpstr>PowerPoint Presentation</vt:lpstr>
      <vt:lpstr>PowerPoint Presentation</vt:lpstr>
      <vt:lpstr>PowerPoint Presentation</vt:lpstr>
      <vt:lpstr>PowerPoint Presentation</vt:lpstr>
      <vt:lpstr>Healing Promise</vt:lpstr>
    </vt:vector>
  </TitlesOfParts>
  <Company>7th Day Adventist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Arrais</dc:creator>
  <cp:lastModifiedBy>Raquel Arrais</cp:lastModifiedBy>
  <cp:revision>25</cp:revision>
  <dcterms:created xsi:type="dcterms:W3CDTF">2014-03-06T20:47:48Z</dcterms:created>
  <dcterms:modified xsi:type="dcterms:W3CDTF">2014-03-18T18:20:26Z</dcterms:modified>
</cp:coreProperties>
</file>